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8"/>
  </p:notesMasterIdLst>
  <p:handoutMasterIdLst>
    <p:handoutMasterId r:id="rId29"/>
  </p:handoutMasterIdLst>
  <p:sldIdLst>
    <p:sldId id="256" r:id="rId5"/>
    <p:sldId id="285" r:id="rId6"/>
    <p:sldId id="319" r:id="rId7"/>
    <p:sldId id="278" r:id="rId8"/>
    <p:sldId id="267" r:id="rId9"/>
    <p:sldId id="286" r:id="rId10"/>
    <p:sldId id="264" r:id="rId11"/>
    <p:sldId id="291" r:id="rId12"/>
    <p:sldId id="266" r:id="rId13"/>
    <p:sldId id="292" r:id="rId14"/>
    <p:sldId id="293" r:id="rId15"/>
    <p:sldId id="275" r:id="rId16"/>
    <p:sldId id="289" r:id="rId17"/>
    <p:sldId id="280" r:id="rId18"/>
    <p:sldId id="298" r:id="rId19"/>
    <p:sldId id="279" r:id="rId20"/>
    <p:sldId id="271" r:id="rId21"/>
    <p:sldId id="317" r:id="rId22"/>
    <p:sldId id="299" r:id="rId23"/>
    <p:sldId id="309" r:id="rId24"/>
    <p:sldId id="310" r:id="rId25"/>
    <p:sldId id="282" r:id="rId26"/>
    <p:sldId id="318"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712" autoAdjust="0"/>
  </p:normalViewPr>
  <p:slideViewPr>
    <p:cSldViewPr snapToGrid="0">
      <p:cViewPr varScale="1">
        <p:scale>
          <a:sx n="44" d="100"/>
          <a:sy n="44" d="100"/>
        </p:scale>
        <p:origin x="138" y="60"/>
      </p:cViewPr>
      <p:guideLst/>
    </p:cSldViewPr>
  </p:slideViewPr>
  <p:notesTextViewPr>
    <p:cViewPr>
      <p:scale>
        <a:sx n="3" d="2"/>
        <a:sy n="3" d="2"/>
      </p:scale>
      <p:origin x="0" y="0"/>
    </p:cViewPr>
  </p:notesTextViewPr>
  <p:sorterViewPr>
    <p:cViewPr varScale="1">
      <p:scale>
        <a:sx n="100" d="100"/>
        <a:sy n="100" d="100"/>
      </p:scale>
      <p:origin x="0" y="-3594"/>
    </p:cViewPr>
  </p:sorter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7/13/2023</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7/13/2023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B26FBC71-1E30-469E-A567-1AF22C9D22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D9C218-C9D5-4789-85AF-D31772FB34D1}" type="slidenum">
              <a:rPr lang="en-US" altLang="en-US" smtClean="0"/>
              <a:pPr>
                <a:spcBef>
                  <a:spcPct val="0"/>
                </a:spcBef>
              </a:pPr>
              <a:t>1</a:t>
            </a:fld>
            <a:endParaRPr lang="en-US" altLang="en-US"/>
          </a:p>
        </p:txBody>
      </p:sp>
      <p:sp>
        <p:nvSpPr>
          <p:cNvPr id="6147" name="Rectangle 2">
            <a:extLst>
              <a:ext uri="{FF2B5EF4-FFF2-40B4-BE49-F238E27FC236}">
                <a16:creationId xmlns:a16="http://schemas.microsoft.com/office/drawing/2014/main" id="{C8D044B9-2FE5-475F-A41D-7150F3DAD671}"/>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BB3383ED-11B3-450F-8A8B-B74C5FB8E1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DD97119E-296E-4E63-8187-400775A843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5BA701-99E5-4010-A209-F3F4247F2210}" type="slidenum">
              <a:rPr lang="en-US" altLang="en-US" smtClean="0"/>
              <a:pPr>
                <a:spcBef>
                  <a:spcPct val="0"/>
                </a:spcBef>
              </a:pPr>
              <a:t>17</a:t>
            </a:fld>
            <a:endParaRPr lang="en-US" altLang="en-US"/>
          </a:p>
        </p:txBody>
      </p:sp>
      <p:sp>
        <p:nvSpPr>
          <p:cNvPr id="47107" name="Rectangle 2">
            <a:extLst>
              <a:ext uri="{FF2B5EF4-FFF2-40B4-BE49-F238E27FC236}">
                <a16:creationId xmlns:a16="http://schemas.microsoft.com/office/drawing/2014/main" id="{BEAB0C70-D714-4242-8499-B4F776398C34}"/>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F9DFEDB8-1C2D-44AC-B0D2-3C88A698AF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85F97E66-96AD-49E7-82C4-025C9E11316E}"/>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B4F5C692-815A-4ED7-A0F7-6F9BB98E13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6BE72DA0-91D5-44FB-A413-29025056AD66}"/>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8E2E1591-9E3E-4840-BE9F-7CF4EC13B7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244" name="Slide Number Placeholder 3">
            <a:extLst>
              <a:ext uri="{FF2B5EF4-FFF2-40B4-BE49-F238E27FC236}">
                <a16:creationId xmlns:a16="http://schemas.microsoft.com/office/drawing/2014/main" id="{A022A546-505B-4124-9B2F-A3AC313112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89ABD446-B5CD-4D79-8F6A-C9C68902AEF8}" type="slidenum">
              <a:rPr lang="en-US" altLang="en-US" smtClean="0">
                <a:latin typeface="Arial" panose="020B0604020202020204" pitchFamily="34" charset="0"/>
              </a:rPr>
              <a:pPr/>
              <a:t>2</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6A0DD852-788F-4128-A608-59F36C8A24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0822BF-2901-4E7C-A73B-0B75EFBBF7A3}" type="slidenum">
              <a:rPr lang="en-US" altLang="en-US" smtClean="0"/>
              <a:pPr>
                <a:spcBef>
                  <a:spcPct val="0"/>
                </a:spcBef>
              </a:pPr>
              <a:t>4</a:t>
            </a:fld>
            <a:endParaRPr lang="en-US" altLang="en-US"/>
          </a:p>
        </p:txBody>
      </p:sp>
      <p:sp>
        <p:nvSpPr>
          <p:cNvPr id="16387" name="Rectangle 2">
            <a:extLst>
              <a:ext uri="{FF2B5EF4-FFF2-40B4-BE49-F238E27FC236}">
                <a16:creationId xmlns:a16="http://schemas.microsoft.com/office/drawing/2014/main" id="{810B8EA0-70EA-46F5-BFDD-6604980BCD2D}"/>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13E00EDD-51B1-4B3F-86E5-A6E0E5A0A1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A6DDE1C5-6798-4031-B677-0FDCECE1CB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EE6324-F2E4-44BB-B825-2E7A219242E8}" type="slidenum">
              <a:rPr lang="en-US" altLang="en-US" smtClean="0"/>
              <a:pPr>
                <a:spcBef>
                  <a:spcPct val="0"/>
                </a:spcBef>
              </a:pPr>
              <a:t>5</a:t>
            </a:fld>
            <a:endParaRPr lang="en-US" altLang="en-US"/>
          </a:p>
        </p:txBody>
      </p:sp>
      <p:sp>
        <p:nvSpPr>
          <p:cNvPr id="34819" name="Rectangle 2">
            <a:extLst>
              <a:ext uri="{FF2B5EF4-FFF2-40B4-BE49-F238E27FC236}">
                <a16:creationId xmlns:a16="http://schemas.microsoft.com/office/drawing/2014/main" id="{EE66214D-C199-4FFB-8221-24166FEB1558}"/>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B1DA5BFE-665E-441D-87D6-68812398FC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52710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B9FB1CB-1332-495F-98A7-5B403EA5C6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FECAF5-4213-4889-86EC-983D020D0834}" type="slidenum">
              <a:rPr lang="en-US" altLang="en-US" smtClean="0"/>
              <a:pPr>
                <a:spcBef>
                  <a:spcPct val="0"/>
                </a:spcBef>
              </a:pPr>
              <a:t>7</a:t>
            </a:fld>
            <a:endParaRPr lang="en-US" altLang="en-US"/>
          </a:p>
        </p:txBody>
      </p:sp>
      <p:sp>
        <p:nvSpPr>
          <p:cNvPr id="26627" name="Rectangle 2">
            <a:extLst>
              <a:ext uri="{FF2B5EF4-FFF2-40B4-BE49-F238E27FC236}">
                <a16:creationId xmlns:a16="http://schemas.microsoft.com/office/drawing/2014/main" id="{EC9462FA-8A51-4245-9055-7CBA01F62EDA}"/>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110CBD35-C92F-4569-92DA-54A919CBD8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BBAF1F37-EB61-4587-A520-BBFB1555EA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620B81-D0C4-41E6-ADC8-49B15DCFDF20}" type="slidenum">
              <a:rPr lang="en-US" altLang="en-US" smtClean="0"/>
              <a:pPr>
                <a:spcBef>
                  <a:spcPct val="0"/>
                </a:spcBef>
              </a:pPr>
              <a:t>9</a:t>
            </a:fld>
            <a:endParaRPr lang="en-US" altLang="en-US"/>
          </a:p>
        </p:txBody>
      </p:sp>
      <p:sp>
        <p:nvSpPr>
          <p:cNvPr id="28675" name="Rectangle 2">
            <a:extLst>
              <a:ext uri="{FF2B5EF4-FFF2-40B4-BE49-F238E27FC236}">
                <a16:creationId xmlns:a16="http://schemas.microsoft.com/office/drawing/2014/main" id="{97740D1F-DD79-4631-AA7B-43985171B225}"/>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79D67CDC-EDA4-4D38-AA7C-0BF2863B89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C4B75D9B-EDF3-464E-9CA3-B6D218B1B3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2496D7-8B30-4207-B03D-352F055F4039}" type="slidenum">
              <a:rPr lang="en-US" altLang="en-US" smtClean="0"/>
              <a:pPr>
                <a:spcBef>
                  <a:spcPct val="0"/>
                </a:spcBef>
              </a:pPr>
              <a:t>12</a:t>
            </a:fld>
            <a:endParaRPr lang="en-US" altLang="en-US"/>
          </a:p>
        </p:txBody>
      </p:sp>
      <p:sp>
        <p:nvSpPr>
          <p:cNvPr id="37891" name="Rectangle 2">
            <a:extLst>
              <a:ext uri="{FF2B5EF4-FFF2-40B4-BE49-F238E27FC236}">
                <a16:creationId xmlns:a16="http://schemas.microsoft.com/office/drawing/2014/main" id="{3D3BACF1-E79E-499D-A424-5FE1A61D344C}"/>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5BBD9DF4-ED4D-4A09-8594-2CE9D7F3C8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3F4BEF0C-6213-4A31-8EB5-25077E2F13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C8ADAE-F876-4B35-A107-AACBD7BB3A07}" type="slidenum">
              <a:rPr lang="en-US" altLang="en-US" smtClean="0"/>
              <a:pPr>
                <a:spcBef>
                  <a:spcPct val="0"/>
                </a:spcBef>
              </a:pPr>
              <a:t>14</a:t>
            </a:fld>
            <a:endParaRPr lang="en-US" altLang="en-US"/>
          </a:p>
        </p:txBody>
      </p:sp>
      <p:sp>
        <p:nvSpPr>
          <p:cNvPr id="43011" name="Rectangle 2">
            <a:extLst>
              <a:ext uri="{FF2B5EF4-FFF2-40B4-BE49-F238E27FC236}">
                <a16:creationId xmlns:a16="http://schemas.microsoft.com/office/drawing/2014/main" id="{DCD1CB50-3EEF-40EF-B76F-019063BD829E}"/>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7FF0BE36-4181-4CAD-9D19-64C2EA5A25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6DFB44BF-BD6E-4684-922C-100CBBD226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ECC5B2-6917-45AF-B45E-FAA125328B7B}" type="slidenum">
              <a:rPr lang="en-US" altLang="en-US" smtClean="0"/>
              <a:pPr>
                <a:spcBef>
                  <a:spcPct val="0"/>
                </a:spcBef>
              </a:pPr>
              <a:t>16</a:t>
            </a:fld>
            <a:endParaRPr lang="en-US" altLang="en-US"/>
          </a:p>
        </p:txBody>
      </p:sp>
      <p:sp>
        <p:nvSpPr>
          <p:cNvPr id="45059" name="Rectangle 2">
            <a:extLst>
              <a:ext uri="{FF2B5EF4-FFF2-40B4-BE49-F238E27FC236}">
                <a16:creationId xmlns:a16="http://schemas.microsoft.com/office/drawing/2014/main" id="{9C84D1C4-8BB2-41A7-9018-6FE76A27A8E9}"/>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A2C73465-14B5-482B-B552-B44E50C472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Click to 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9160933" cy="1600200"/>
          </a:xfrm>
        </p:spPr>
        <p:txBody>
          <a:bodyPr/>
          <a:lstStyle/>
          <a:p>
            <a:r>
              <a:rPr lang="en-US"/>
              <a:t>Click to edit Master title style</a:t>
            </a:r>
          </a:p>
        </p:txBody>
      </p:sp>
      <p:sp>
        <p:nvSpPr>
          <p:cNvPr id="3" name="Text Placeholder 2"/>
          <p:cNvSpPr>
            <a:spLocks noGrp="1"/>
          </p:cNvSpPr>
          <p:nvPr>
            <p:ph type="body" sz="half" idx="1"/>
          </p:nvPr>
        </p:nvSpPr>
        <p:spPr>
          <a:xfrm>
            <a:off x="914400" y="1828800"/>
            <a:ext cx="50292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828800"/>
            <a:ext cx="50292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5710F0A3-79CF-46BB-94B6-C03F7137257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52198C8-D384-41BC-9EAB-14123FB1EE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76337A3C-5557-4323-8A46-666F8C4AE226}"/>
              </a:ext>
            </a:extLst>
          </p:cNvPr>
          <p:cNvSpPr>
            <a:spLocks noGrp="1" noChangeArrowheads="1"/>
          </p:cNvSpPr>
          <p:nvPr>
            <p:ph type="sldNum" sz="quarter" idx="12"/>
          </p:nvPr>
        </p:nvSpPr>
        <p:spPr>
          <a:ln/>
        </p:spPr>
        <p:txBody>
          <a:bodyPr/>
          <a:lstStyle>
            <a:lvl1pPr>
              <a:defRPr/>
            </a:lvl1pPr>
          </a:lstStyle>
          <a:p>
            <a:pPr>
              <a:defRPr/>
            </a:pPr>
            <a:fld id="{8351F281-18C2-48E4-A7B5-FC629AABE2BA}" type="slidenum">
              <a:rPr lang="en-US" altLang="en-US"/>
              <a:pPr>
                <a:defRPr/>
              </a:pPr>
              <a:t>‹#›</a:t>
            </a:fld>
            <a:endParaRPr lang="en-US" altLang="en-US"/>
          </a:p>
        </p:txBody>
      </p:sp>
    </p:spTree>
    <p:extLst>
      <p:ext uri="{BB962C8B-B14F-4D97-AF65-F5344CB8AC3E}">
        <p14:creationId xmlns:p14="http://schemas.microsoft.com/office/powerpoint/2010/main" val="3678713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9160933" cy="1600200"/>
          </a:xfrm>
        </p:spPr>
        <p:txBody>
          <a:bodyPr/>
          <a:lstStyle/>
          <a:p>
            <a:r>
              <a:rPr lang="en-US"/>
              <a:t>Click to edit Master title style</a:t>
            </a:r>
          </a:p>
        </p:txBody>
      </p:sp>
      <p:sp>
        <p:nvSpPr>
          <p:cNvPr id="3" name="Text Placeholder 2"/>
          <p:cNvSpPr>
            <a:spLocks noGrp="1"/>
          </p:cNvSpPr>
          <p:nvPr>
            <p:ph type="body" sz="half" idx="1"/>
          </p:nvPr>
        </p:nvSpPr>
        <p:spPr>
          <a:xfrm>
            <a:off x="914400" y="1828800"/>
            <a:ext cx="50292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46800" y="1828800"/>
            <a:ext cx="50292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46800" y="3733800"/>
            <a:ext cx="50292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A6BD2C91-77DD-4DB6-83EF-0482A682FE95}"/>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38E58EA-40D4-4603-B373-083D3EBF92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7">
            <a:extLst>
              <a:ext uri="{FF2B5EF4-FFF2-40B4-BE49-F238E27FC236}">
                <a16:creationId xmlns:a16="http://schemas.microsoft.com/office/drawing/2014/main" id="{E661448D-DB22-40ED-9BF3-264EB61EF4B9}"/>
              </a:ext>
            </a:extLst>
          </p:cNvPr>
          <p:cNvSpPr>
            <a:spLocks noGrp="1" noChangeArrowheads="1"/>
          </p:cNvSpPr>
          <p:nvPr>
            <p:ph type="sldNum" sz="quarter" idx="12"/>
          </p:nvPr>
        </p:nvSpPr>
        <p:spPr>
          <a:ln/>
        </p:spPr>
        <p:txBody>
          <a:bodyPr/>
          <a:lstStyle>
            <a:lvl1pPr>
              <a:defRPr/>
            </a:lvl1pPr>
          </a:lstStyle>
          <a:p>
            <a:pPr>
              <a:defRPr/>
            </a:pPr>
            <a:fld id="{1C9EFBA6-9427-423A-8DE6-66BDCD94CEE0}" type="slidenum">
              <a:rPr lang="en-US" altLang="en-US"/>
              <a:pPr>
                <a:defRPr/>
              </a:pPr>
              <a:t>‹#›</a:t>
            </a:fld>
            <a:endParaRPr lang="en-US" altLang="en-US"/>
          </a:p>
        </p:txBody>
      </p:sp>
    </p:spTree>
    <p:extLst>
      <p:ext uri="{BB962C8B-B14F-4D97-AF65-F5344CB8AC3E}">
        <p14:creationId xmlns:p14="http://schemas.microsoft.com/office/powerpoint/2010/main" val="3336424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 id="2147483672" r:id="rId22"/>
    <p:sldLayoutId id="2147483673" r:id="rId23"/>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audio" Target="../media/audio2.wav"/><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audio" Target="../media/audio2.wav"/></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35AA657-A9E2-4542-9668-42A8016DF81C}"/>
              </a:ext>
            </a:extLst>
          </p:cNvPr>
          <p:cNvSpPr>
            <a:spLocks noGrp="1" noChangeArrowheads="1"/>
          </p:cNvSpPr>
          <p:nvPr>
            <p:ph type="ctrTitle"/>
          </p:nvPr>
        </p:nvSpPr>
        <p:spPr>
          <a:xfrm rot="20999357">
            <a:off x="136062" y="2482212"/>
            <a:ext cx="5886856" cy="2057400"/>
          </a:xfrm>
        </p:spPr>
        <p:txBody>
          <a:bodyPr>
            <a:normAutofit fontScale="90000"/>
          </a:bodyPr>
          <a:lstStyle/>
          <a:p>
            <a:pPr eaLnBrk="1" hangingPunct="1">
              <a:defRPr/>
            </a:pPr>
            <a:br>
              <a:rPr lang="en-US" dirty="0">
                <a:latin typeface="Comic Sans MS" pitchFamily="84" charset="0"/>
              </a:rPr>
            </a:br>
            <a:r>
              <a:rPr lang="en-US" dirty="0">
                <a:solidFill>
                  <a:schemeClr val="tx1"/>
                </a:solidFill>
                <a:latin typeface="Comic Sans MS" pitchFamily="84" charset="0"/>
              </a:rPr>
              <a:t>Welcome to </a:t>
            </a:r>
            <a:br>
              <a:rPr lang="en-US" dirty="0">
                <a:solidFill>
                  <a:schemeClr val="tx1"/>
                </a:solidFill>
                <a:latin typeface="Comic Sans MS" pitchFamily="84" charset="0"/>
              </a:rPr>
            </a:br>
            <a:r>
              <a:rPr lang="en-US" dirty="0">
                <a:solidFill>
                  <a:schemeClr val="tx1"/>
                </a:solidFill>
                <a:latin typeface="Comic Sans MS" pitchFamily="84" charset="0"/>
              </a:rPr>
              <a:t>Mrs. Sears’ Class</a:t>
            </a: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AC40B1F-48CC-40B9-9079-23F8F02DBA39}"/>
              </a:ext>
            </a:extLst>
          </p:cNvPr>
          <p:cNvSpPr>
            <a:spLocks noGrp="1"/>
          </p:cNvSpPr>
          <p:nvPr>
            <p:ph type="title"/>
          </p:nvPr>
        </p:nvSpPr>
        <p:spPr>
          <a:xfrm rot="21210277">
            <a:off x="632285" y="366870"/>
            <a:ext cx="6870700" cy="609600"/>
          </a:xfrm>
        </p:spPr>
        <p:txBody>
          <a:bodyPr>
            <a:normAutofit fontScale="90000"/>
          </a:bodyPr>
          <a:lstStyle/>
          <a:p>
            <a:r>
              <a:rPr lang="en-US" altLang="en-US" dirty="0"/>
              <a:t>Language</a:t>
            </a:r>
          </a:p>
        </p:txBody>
      </p:sp>
      <p:sp>
        <p:nvSpPr>
          <p:cNvPr id="31747" name="Content Placeholder 2">
            <a:extLst>
              <a:ext uri="{FF2B5EF4-FFF2-40B4-BE49-F238E27FC236}">
                <a16:creationId xmlns:a16="http://schemas.microsoft.com/office/drawing/2014/main" id="{35A102BB-E95F-4C67-95C2-ADB2CC6E2368}"/>
              </a:ext>
            </a:extLst>
          </p:cNvPr>
          <p:cNvSpPr>
            <a:spLocks noGrp="1"/>
          </p:cNvSpPr>
          <p:nvPr>
            <p:ph idx="1"/>
          </p:nvPr>
        </p:nvSpPr>
        <p:spPr>
          <a:xfrm>
            <a:off x="2188859" y="1816003"/>
            <a:ext cx="7696200" cy="4724400"/>
          </a:xfrm>
        </p:spPr>
        <p:txBody>
          <a:bodyPr/>
          <a:lstStyle/>
          <a:p>
            <a:pPr eaLnBrk="1" hangingPunct="1">
              <a:lnSpc>
                <a:spcPct val="90000"/>
              </a:lnSpc>
              <a:buFont typeface="Wingdings" panose="05000000000000000000" pitchFamily="2" charset="2"/>
              <a:buBlip>
                <a:blip r:embed="rId2"/>
              </a:buBlip>
            </a:pPr>
            <a:r>
              <a:rPr lang="en-US" altLang="en-US" sz="1800" dirty="0"/>
              <a:t>Standard English grammar and usage when writing and speaking</a:t>
            </a:r>
          </a:p>
          <a:p>
            <a:pPr>
              <a:buFont typeface="Wingdings" panose="05000000000000000000" pitchFamily="2" charset="2"/>
              <a:buBlip>
                <a:blip r:embed="rId2"/>
              </a:buBlip>
            </a:pPr>
            <a:r>
              <a:rPr lang="en-US" altLang="en-US" sz="1800" dirty="0"/>
              <a:t>Grade-level appropriate Standard English rules for capitalization, punctuation, and spelling to communicate effectively</a:t>
            </a:r>
          </a:p>
          <a:p>
            <a:pPr>
              <a:buFont typeface="Wingdings" panose="05000000000000000000" pitchFamily="2" charset="2"/>
              <a:buBlip>
                <a:blip r:embed="rId2"/>
              </a:buBlip>
            </a:pPr>
            <a:r>
              <a:rPr lang="en-US" altLang="en-US" sz="1800" dirty="0"/>
              <a:t>Selecting language, words, grammar, and punctuation appropriate for the purpose, audience, and effect desired</a:t>
            </a:r>
          </a:p>
          <a:p>
            <a:pPr>
              <a:buFont typeface="Wingdings" panose="05000000000000000000" pitchFamily="2" charset="2"/>
              <a:buBlip>
                <a:blip r:embed="rId2"/>
              </a:buBlip>
            </a:pPr>
            <a:r>
              <a:rPr lang="en-US" altLang="en-US" sz="1800" dirty="0"/>
              <a:t>Using multiple strategies to determine or clarify the meaning of unknown words (vocabulary)</a:t>
            </a:r>
          </a:p>
          <a:p>
            <a:pPr>
              <a:buFont typeface="Wingdings" panose="05000000000000000000" pitchFamily="2" charset="2"/>
              <a:buBlip>
                <a:blip r:embed="rId2"/>
              </a:buBlip>
            </a:pPr>
            <a:r>
              <a:rPr lang="en-US" altLang="en-US" sz="1800" dirty="0"/>
              <a:t>Demonstrating understanding of figurative language, word relationships, and shades of meaning to use vocabulary purposefully and precisely</a:t>
            </a:r>
          </a:p>
          <a:p>
            <a:pPr>
              <a:buFont typeface="Wingdings" panose="05000000000000000000" pitchFamily="2" charset="2"/>
              <a:buBlip>
                <a:blip r:embed="rId2"/>
              </a:buBlip>
            </a:pPr>
            <a:r>
              <a:rPr lang="en-US" altLang="en-US" sz="1800" dirty="0"/>
              <a:t>Using strategies including language structure, word origin, and textual clues to build vocabulary and enhance</a:t>
            </a:r>
          </a:p>
          <a:p>
            <a:pPr>
              <a:buFont typeface="Wingdings" panose="05000000000000000000" pitchFamily="2" charset="2"/>
              <a:buBlip>
                <a:blip r:embed="rId2"/>
              </a:buBlip>
            </a:pPr>
            <a:r>
              <a:rPr lang="en-US" altLang="en-US" sz="1800" dirty="0"/>
              <a:t>Acquiring and purposefully and precisely using grade-appropriate vocabulary</a:t>
            </a:r>
          </a:p>
          <a:p>
            <a:endParaRPr lang="en-US" altLang="en-US" dirty="0"/>
          </a:p>
        </p:txBody>
      </p:sp>
      <p:pic>
        <p:nvPicPr>
          <p:cNvPr id="2" name="Picture 1">
            <a:extLst>
              <a:ext uri="{FF2B5EF4-FFF2-40B4-BE49-F238E27FC236}">
                <a16:creationId xmlns:a16="http://schemas.microsoft.com/office/drawing/2014/main" id="{2DB42573-BBFD-4302-B6AF-9021F52A7756}"/>
              </a:ext>
            </a:extLst>
          </p:cNvPr>
          <p:cNvPicPr>
            <a:picLocks noChangeAspect="1"/>
          </p:cNvPicPr>
          <p:nvPr/>
        </p:nvPicPr>
        <p:blipFill>
          <a:blip r:embed="rId3"/>
          <a:stretch>
            <a:fillRect/>
          </a:stretch>
        </p:blipFill>
        <p:spPr>
          <a:xfrm>
            <a:off x="8890580" y="111498"/>
            <a:ext cx="3155273" cy="2366455"/>
          </a:xfrm>
          <a:prstGeom prst="rect">
            <a:avLst/>
          </a:prstGeom>
        </p:spPr>
      </p:pic>
      <p:pic>
        <p:nvPicPr>
          <p:cNvPr id="3" name="Picture 2">
            <a:extLst>
              <a:ext uri="{FF2B5EF4-FFF2-40B4-BE49-F238E27FC236}">
                <a16:creationId xmlns:a16="http://schemas.microsoft.com/office/drawing/2014/main" id="{CFA71C3F-BC44-4B25-A412-7B8A1A3D3139}"/>
              </a:ext>
            </a:extLst>
          </p:cNvPr>
          <p:cNvPicPr>
            <a:picLocks noChangeAspect="1"/>
          </p:cNvPicPr>
          <p:nvPr/>
        </p:nvPicPr>
        <p:blipFill>
          <a:blip r:embed="rId4"/>
          <a:stretch>
            <a:fillRect/>
          </a:stretch>
        </p:blipFill>
        <p:spPr>
          <a:xfrm>
            <a:off x="9050351" y="5114336"/>
            <a:ext cx="1545431" cy="1545431"/>
          </a:xfrm>
          <a:prstGeom prst="rect">
            <a:avLst/>
          </a:prstGeom>
        </p:spPr>
      </p:pic>
      <p:pic>
        <p:nvPicPr>
          <p:cNvPr id="31749" name="Picture 5" descr="Image result for vocabulary">
            <a:extLst>
              <a:ext uri="{FF2B5EF4-FFF2-40B4-BE49-F238E27FC236}">
                <a16:creationId xmlns:a16="http://schemas.microsoft.com/office/drawing/2014/main" id="{8A9367D2-7EF0-488C-B363-BADCC45957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705" y="2305611"/>
            <a:ext cx="1545432" cy="15454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A05A24C5-A463-4F39-99B3-D1526B6C58CC}"/>
              </a:ext>
            </a:extLst>
          </p:cNvPr>
          <p:cNvSpPr>
            <a:spLocks noGrp="1"/>
          </p:cNvSpPr>
          <p:nvPr>
            <p:ph type="title"/>
          </p:nvPr>
        </p:nvSpPr>
        <p:spPr>
          <a:xfrm rot="21249935">
            <a:off x="457781" y="452547"/>
            <a:ext cx="6870700" cy="685800"/>
          </a:xfrm>
        </p:spPr>
        <p:txBody>
          <a:bodyPr/>
          <a:lstStyle/>
          <a:p>
            <a:r>
              <a:rPr lang="en-US" altLang="en-US" dirty="0"/>
              <a:t>Mathematics</a:t>
            </a:r>
          </a:p>
        </p:txBody>
      </p:sp>
      <p:sp>
        <p:nvSpPr>
          <p:cNvPr id="35843" name="Content Placeholder 2">
            <a:extLst>
              <a:ext uri="{FF2B5EF4-FFF2-40B4-BE49-F238E27FC236}">
                <a16:creationId xmlns:a16="http://schemas.microsoft.com/office/drawing/2014/main" id="{1A128D69-E7B7-47EE-A891-085AE0B4CAAA}"/>
              </a:ext>
            </a:extLst>
          </p:cNvPr>
          <p:cNvSpPr>
            <a:spLocks noGrp="1"/>
          </p:cNvSpPr>
          <p:nvPr>
            <p:ph idx="1"/>
          </p:nvPr>
        </p:nvSpPr>
        <p:spPr>
          <a:xfrm>
            <a:off x="2509947" y="1967866"/>
            <a:ext cx="7696200" cy="4419600"/>
          </a:xfrm>
        </p:spPr>
        <p:txBody>
          <a:bodyPr>
            <a:normAutofit/>
          </a:bodyPr>
          <a:lstStyle/>
          <a:p>
            <a:pPr eaLnBrk="1" hangingPunct="1"/>
            <a:r>
              <a:rPr lang="en-US" altLang="en-US" sz="1800" dirty="0">
                <a:cs typeface="Tahoma" panose="020B0604030504040204" pitchFamily="34" charset="0"/>
              </a:rPr>
              <a:t>Go Math lessons &amp; assessments</a:t>
            </a:r>
            <a:endParaRPr lang="en-US" altLang="en-US" sz="1800" dirty="0"/>
          </a:p>
          <a:p>
            <a:pPr eaLnBrk="1" hangingPunct="1"/>
            <a:r>
              <a:rPr lang="en-US" altLang="en-US" sz="1800" dirty="0">
                <a:cs typeface="Tahoma" panose="020B0604030504040204" pitchFamily="34" charset="0"/>
              </a:rPr>
              <a:t>Focus on building concepts w/ visual representations</a:t>
            </a:r>
            <a:endParaRPr lang="en-US" altLang="en-US" sz="1800" dirty="0"/>
          </a:p>
          <a:p>
            <a:pPr eaLnBrk="1" hangingPunct="1"/>
            <a:r>
              <a:rPr lang="en-US" altLang="en-US" sz="1800" dirty="0">
                <a:cs typeface="Tahoma" panose="020B0604030504040204" pitchFamily="34" charset="0"/>
              </a:rPr>
              <a:t>Procedural skill and fluency (computation)</a:t>
            </a:r>
          </a:p>
          <a:p>
            <a:pPr eaLnBrk="1" hangingPunct="1"/>
            <a:r>
              <a:rPr lang="en-US" altLang="en-US" sz="1800" dirty="0"/>
              <a:t>Rigor and progression of lessons leads to deeper conceptual understanding. </a:t>
            </a:r>
          </a:p>
          <a:p>
            <a:pPr eaLnBrk="1" hangingPunct="1"/>
            <a:r>
              <a:rPr lang="en-US" altLang="en-US" sz="1800" dirty="0"/>
              <a:t>Developing students’ ability to access/apply concepts and computation to solving problems </a:t>
            </a:r>
          </a:p>
          <a:p>
            <a:pPr eaLnBrk="1" hangingPunct="1"/>
            <a:r>
              <a:rPr lang="en-US" altLang="en-US" sz="1800" dirty="0"/>
              <a:t>Mathematical Practices (e.g. precision, persistence) </a:t>
            </a:r>
          </a:p>
          <a:p>
            <a:pPr eaLnBrk="1" hangingPunct="1"/>
            <a:r>
              <a:rPr lang="en-US" altLang="en-US" sz="1800" dirty="0"/>
              <a:t>Class participation &amp; collaboration (“Explain your thinking”)</a:t>
            </a:r>
          </a:p>
          <a:p>
            <a:pPr eaLnBrk="1" hangingPunct="1"/>
            <a:r>
              <a:rPr lang="en-US" altLang="en-US" sz="1800" dirty="0"/>
              <a:t>Math Practice, quizzes &amp; unit tests</a:t>
            </a:r>
          </a:p>
          <a:p>
            <a:pPr eaLnBrk="1" hangingPunct="1"/>
            <a:r>
              <a:rPr lang="en-US" altLang="en-US" sz="1800" dirty="0"/>
              <a:t>Think Central for extra work/ videos</a:t>
            </a:r>
          </a:p>
          <a:p>
            <a:endParaRPr lang="en-US" altLang="en-US" dirty="0"/>
          </a:p>
        </p:txBody>
      </p:sp>
      <p:pic>
        <p:nvPicPr>
          <p:cNvPr id="35845" name="Picture 5" descr="Image result for math">
            <a:extLst>
              <a:ext uri="{FF2B5EF4-FFF2-40B4-BE49-F238E27FC236}">
                <a16:creationId xmlns:a16="http://schemas.microsoft.com/office/drawing/2014/main" id="{888B6C6C-48A1-45CC-AEB7-4C867696C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666695"/>
            <a:ext cx="4038600" cy="21202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A2151A5-F858-4C88-A0DB-A277E9C8DE14}"/>
              </a:ext>
            </a:extLst>
          </p:cNvPr>
          <p:cNvSpPr>
            <a:spLocks noGrp="1" noChangeArrowheads="1"/>
          </p:cNvSpPr>
          <p:nvPr>
            <p:ph type="title"/>
          </p:nvPr>
        </p:nvSpPr>
        <p:spPr>
          <a:xfrm rot="21218616">
            <a:off x="350406" y="438671"/>
            <a:ext cx="6870700" cy="1371600"/>
          </a:xfrm>
        </p:spPr>
        <p:txBody>
          <a:bodyPr/>
          <a:lstStyle/>
          <a:p>
            <a:pPr eaLnBrk="1" hangingPunct="1"/>
            <a:r>
              <a:rPr lang="en-US" altLang="en-US" dirty="0">
                <a:latin typeface="Comic Sans MS" panose="030F0702030302020204" pitchFamily="66" charset="0"/>
              </a:rPr>
              <a:t>Social Science</a:t>
            </a:r>
            <a:br>
              <a:rPr lang="en-US" altLang="en-US" dirty="0">
                <a:latin typeface="Comic Sans MS" panose="030F0702030302020204" pitchFamily="66" charset="0"/>
              </a:rPr>
            </a:br>
            <a:endParaRPr lang="en-US" altLang="en-US" dirty="0">
              <a:latin typeface="Comic Sans MS" panose="030F0702030302020204" pitchFamily="66" charset="0"/>
            </a:endParaRPr>
          </a:p>
        </p:txBody>
      </p:sp>
      <p:sp>
        <p:nvSpPr>
          <p:cNvPr id="2" name="TextBox 1">
            <a:extLst>
              <a:ext uri="{FF2B5EF4-FFF2-40B4-BE49-F238E27FC236}">
                <a16:creationId xmlns:a16="http://schemas.microsoft.com/office/drawing/2014/main" id="{B60A0DC2-35B4-4B65-A4EA-6825C9408FAF}"/>
              </a:ext>
            </a:extLst>
          </p:cNvPr>
          <p:cNvSpPr txBox="1"/>
          <p:nvPr/>
        </p:nvSpPr>
        <p:spPr>
          <a:xfrm>
            <a:off x="3314409" y="6216134"/>
            <a:ext cx="5346700" cy="369332"/>
          </a:xfrm>
          <a:prstGeom prst="rect">
            <a:avLst/>
          </a:prstGeom>
          <a:noFill/>
        </p:spPr>
        <p:txBody>
          <a:bodyPr wrap="square" rtlCol="0">
            <a:spAutoFit/>
          </a:bodyPr>
          <a:lstStyle/>
          <a:p>
            <a:r>
              <a:rPr lang="en-US" dirty="0"/>
              <a:t>We will also complete STEM Projects.</a:t>
            </a:r>
          </a:p>
        </p:txBody>
      </p:sp>
      <p:sp>
        <p:nvSpPr>
          <p:cNvPr id="3" name="Rectangle 2">
            <a:extLst>
              <a:ext uri="{FF2B5EF4-FFF2-40B4-BE49-F238E27FC236}">
                <a16:creationId xmlns:a16="http://schemas.microsoft.com/office/drawing/2014/main" id="{F8FE3A49-2381-48B1-8C11-BA44D694B4B5}"/>
              </a:ext>
            </a:extLst>
          </p:cNvPr>
          <p:cNvSpPr>
            <a:spLocks noChangeArrowheads="1"/>
          </p:cNvSpPr>
          <p:nvPr/>
        </p:nvSpPr>
        <p:spPr bwMode="auto">
          <a:xfrm>
            <a:off x="2286001" y="1513649"/>
            <a:ext cx="9905999"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will learn about </a:t>
            </a:r>
            <a:r>
              <a:rPr kumimoji="0" lang="en-US" altLang="en-US" sz="3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Arizona</a:t>
            </a:r>
            <a:r>
              <a:rPr kumimoji="0" lang="en-US" altLang="en-US" sz="3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this year.</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2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industries and occupations that have shaped Arizona</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2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resources that affect decision making in AZ (water and other natural resources)</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2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Arizona is connected to other places like New Mexico and other nations by the movement of people and goods</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2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making maps of Arizona (past and present)</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2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places in AZ (Grand Canyon, Mogollon Rim, Colorado River, Salt River, Gila River, Hoover Dam, Roosevelt Dam, state capitol)</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2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22 tribes in Arizona</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2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plants and animals in Arizona</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2200" dirty="0">
                <a:latin typeface="Calibri Light" panose="020F0302020204030204" pitchFamily="34" charset="0"/>
                <a:cs typeface="Calibri Light" panose="020F0302020204030204" pitchFamily="34" charset="0"/>
              </a:rPr>
              <a:t>Cultures civilizations and innovations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2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rPr>
              <a:t>Ex</a:t>
            </a:r>
            <a:r>
              <a:rPr lang="en-US" altLang="en-US" sz="2200" dirty="0">
                <a:latin typeface="Calibri Light" panose="020F0302020204030204" pitchFamily="34" charset="0"/>
                <a:cs typeface="Calibri Light" panose="020F0302020204030204" pitchFamily="34" charset="0"/>
              </a:rPr>
              <a:t>plorers, settlers, trappers, missionaries, colonizers</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3" name="Picture 40">
            <a:extLst>
              <a:ext uri="{FF2B5EF4-FFF2-40B4-BE49-F238E27FC236}">
                <a16:creationId xmlns:a16="http://schemas.microsoft.com/office/drawing/2014/main" id="{D8FC3E7D-4A37-4142-B6F0-AD05F73A1D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9660" y="4042255"/>
            <a:ext cx="2447706" cy="28775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64F27B3-5C2B-4C65-98E5-181C579A9E6C}"/>
              </a:ext>
            </a:extLst>
          </p:cNvPr>
          <p:cNvPicPr>
            <a:picLocks noChangeAspect="1"/>
          </p:cNvPicPr>
          <p:nvPr/>
        </p:nvPicPr>
        <p:blipFill>
          <a:blip r:embed="rId5"/>
          <a:stretch>
            <a:fillRect/>
          </a:stretch>
        </p:blipFill>
        <p:spPr>
          <a:xfrm>
            <a:off x="8479963" y="76402"/>
            <a:ext cx="3629725" cy="2109989"/>
          </a:xfrm>
          <a:prstGeom prst="rect">
            <a:avLst/>
          </a:prstGeom>
        </p:spPr>
      </p:pic>
      <p:pic>
        <p:nvPicPr>
          <p:cNvPr id="11" name="Picture 10">
            <a:extLst>
              <a:ext uri="{FF2B5EF4-FFF2-40B4-BE49-F238E27FC236}">
                <a16:creationId xmlns:a16="http://schemas.microsoft.com/office/drawing/2014/main" id="{94951023-4C49-4172-802D-9194C7F294BA}"/>
              </a:ext>
            </a:extLst>
          </p:cNvPr>
          <p:cNvPicPr>
            <a:picLocks noChangeAspect="1"/>
          </p:cNvPicPr>
          <p:nvPr/>
        </p:nvPicPr>
        <p:blipFill>
          <a:blip r:embed="rId6"/>
          <a:stretch>
            <a:fillRect/>
          </a:stretch>
        </p:blipFill>
        <p:spPr>
          <a:xfrm>
            <a:off x="202425" y="3008184"/>
            <a:ext cx="1790742" cy="1347488"/>
          </a:xfrm>
          <a:prstGeom prst="rect">
            <a:avLst/>
          </a:prstGeom>
        </p:spPr>
      </p:pic>
      <p:pic>
        <p:nvPicPr>
          <p:cNvPr id="16" name="Picture 15" descr="Image result for arizona grand canyon free clipart">
            <a:extLst>
              <a:ext uri="{FF2B5EF4-FFF2-40B4-BE49-F238E27FC236}">
                <a16:creationId xmlns:a16="http://schemas.microsoft.com/office/drawing/2014/main" id="{41E182D4-8455-41C6-A343-FF1307760CA7}"/>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619" y="1609279"/>
            <a:ext cx="1835150" cy="1398905"/>
          </a:xfrm>
          <a:prstGeom prst="rect">
            <a:avLst/>
          </a:prstGeom>
          <a:noFill/>
          <a:ln>
            <a:noFill/>
          </a:ln>
        </p:spPr>
      </p:pic>
      <p:pic>
        <p:nvPicPr>
          <p:cNvPr id="17" name="Picture 16">
            <a:extLst>
              <a:ext uri="{FF2B5EF4-FFF2-40B4-BE49-F238E27FC236}">
                <a16:creationId xmlns:a16="http://schemas.microsoft.com/office/drawing/2014/main" id="{DEF337EA-90E7-4C8D-818D-6C0C2CAFDEB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196705" y="5481050"/>
            <a:ext cx="1765300" cy="117538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randomBar dir="vert"/>
        <p:sndAc>
          <p:stSnd>
            <p:snd r:embed="rId3" name="explode.wav"/>
          </p:stSnd>
        </p:sndAc>
      </p:transition>
    </mc:Choice>
    <mc:Fallback xmlns="">
      <p:transition>
        <p:randomBar dir="vert"/>
        <p:sndAc>
          <p:stSnd>
            <p:snd r:embed="rId9" name="explode.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3E2413D-9225-47FC-AE5F-ECF6D3FE828D}"/>
              </a:ext>
            </a:extLst>
          </p:cNvPr>
          <p:cNvSpPr>
            <a:spLocks noGrp="1"/>
          </p:cNvSpPr>
          <p:nvPr>
            <p:ph type="title"/>
          </p:nvPr>
        </p:nvSpPr>
        <p:spPr>
          <a:xfrm rot="21205448">
            <a:off x="94814" y="390655"/>
            <a:ext cx="6870700" cy="838200"/>
          </a:xfrm>
        </p:spPr>
        <p:txBody>
          <a:bodyPr>
            <a:normAutofit/>
          </a:bodyPr>
          <a:lstStyle/>
          <a:p>
            <a:r>
              <a:rPr lang="en-US" altLang="en-US" sz="3200" dirty="0"/>
              <a:t>Speaking and Listening</a:t>
            </a:r>
          </a:p>
        </p:txBody>
      </p:sp>
      <p:sp>
        <p:nvSpPr>
          <p:cNvPr id="3" name="Content Placeholder 2">
            <a:extLst>
              <a:ext uri="{FF2B5EF4-FFF2-40B4-BE49-F238E27FC236}">
                <a16:creationId xmlns:a16="http://schemas.microsoft.com/office/drawing/2014/main" id="{3716EFC8-4F2A-493B-ACB4-DB6904F812DB}"/>
              </a:ext>
            </a:extLst>
          </p:cNvPr>
          <p:cNvSpPr>
            <a:spLocks noGrp="1"/>
          </p:cNvSpPr>
          <p:nvPr>
            <p:ph idx="1"/>
          </p:nvPr>
        </p:nvSpPr>
        <p:spPr>
          <a:xfrm>
            <a:off x="2247900" y="1758416"/>
            <a:ext cx="7696200" cy="4724400"/>
          </a:xfrm>
        </p:spPr>
        <p:txBody>
          <a:bodyPr>
            <a:normAutofit lnSpcReduction="10000"/>
          </a:bodyPr>
          <a:lstStyle/>
          <a:p>
            <a:pPr marL="0" indent="0">
              <a:buNone/>
              <a:defRPr/>
            </a:pPr>
            <a:r>
              <a:rPr lang="en-US" altLang="en-US" sz="1800" dirty="0">
                <a:ea typeface="ＭＳ Ｐゴシック" pitchFamily="34" charset="-128"/>
              </a:rPr>
              <a:t>DAILY ACTIVE PARTICIPATION  in discussions with small groups, and whole class:</a:t>
            </a:r>
          </a:p>
          <a:p>
            <a:pPr marL="0" indent="0">
              <a:defRPr/>
            </a:pPr>
            <a:r>
              <a:rPr lang="en-US" altLang="en-US" sz="1800" dirty="0">
                <a:ea typeface="ＭＳ Ｐゴシック" pitchFamily="34" charset="-128"/>
              </a:rPr>
              <a:t> Listening to classmates </a:t>
            </a:r>
          </a:p>
          <a:p>
            <a:pPr marL="0" indent="0">
              <a:defRPr/>
            </a:pPr>
            <a:r>
              <a:rPr lang="en-US" altLang="en-US" sz="1800" dirty="0">
                <a:ea typeface="ＭＳ Ｐゴシック" pitchFamily="34" charset="-128"/>
              </a:rPr>
              <a:t> Asking questions to clarify </a:t>
            </a:r>
          </a:p>
          <a:p>
            <a:pPr marL="0" indent="0">
              <a:defRPr/>
            </a:pPr>
            <a:r>
              <a:rPr lang="en-US" altLang="en-US" sz="1800" dirty="0">
                <a:ea typeface="ＭＳ Ｐゴシック" pitchFamily="34" charset="-128"/>
              </a:rPr>
              <a:t> Responding to questions</a:t>
            </a:r>
          </a:p>
          <a:p>
            <a:pPr marL="0" indent="0">
              <a:defRPr/>
            </a:pPr>
            <a:r>
              <a:rPr lang="en-US" altLang="en-US" sz="1800" dirty="0">
                <a:ea typeface="ＭＳ Ｐゴシック" pitchFamily="34" charset="-128"/>
              </a:rPr>
              <a:t> Paraphrasing information</a:t>
            </a:r>
          </a:p>
          <a:p>
            <a:pPr marL="0" indent="0">
              <a:defRPr/>
            </a:pPr>
            <a:r>
              <a:rPr lang="en-US" altLang="en-US" sz="1800" dirty="0">
                <a:ea typeface="ＭＳ Ｐゴシック" pitchFamily="34" charset="-128"/>
              </a:rPr>
              <a:t> Speaking clearly</a:t>
            </a:r>
          </a:p>
          <a:p>
            <a:pPr marL="0" indent="0">
              <a:defRPr/>
            </a:pPr>
            <a:r>
              <a:rPr lang="en-US" altLang="en-US" sz="1800" dirty="0">
                <a:ea typeface="ＭＳ Ｐゴシック" pitchFamily="34" charset="-128"/>
              </a:rPr>
              <a:t> Speaking in complete sentences when appropriate</a:t>
            </a:r>
          </a:p>
          <a:p>
            <a:pPr marL="0" indent="0">
              <a:buNone/>
              <a:defRPr/>
            </a:pPr>
            <a:endParaRPr lang="en-US" altLang="en-US" sz="1800" dirty="0">
              <a:ea typeface="ＭＳ Ｐゴシック" pitchFamily="34" charset="-128"/>
            </a:endParaRPr>
          </a:p>
          <a:p>
            <a:pPr marL="0" indent="0">
              <a:buNone/>
              <a:defRPr/>
            </a:pPr>
            <a:r>
              <a:rPr lang="en-US" altLang="en-US" sz="1800" dirty="0">
                <a:solidFill>
                  <a:srgbClr val="002060"/>
                </a:solidFill>
                <a:ea typeface="ＭＳ Ｐゴシック" pitchFamily="34" charset="-128"/>
              </a:rPr>
              <a:t>FORMAL PRESENTATIONS </a:t>
            </a:r>
          </a:p>
          <a:p>
            <a:pPr marL="0" indent="0">
              <a:buClr>
                <a:srgbClr val="7200E4"/>
              </a:buClr>
              <a:defRPr/>
            </a:pPr>
            <a:r>
              <a:rPr lang="en-US" altLang="en-US" sz="1800" dirty="0">
                <a:solidFill>
                  <a:srgbClr val="002060"/>
                </a:solidFill>
                <a:ea typeface="ＭＳ Ｐゴシック" pitchFamily="34" charset="-128"/>
              </a:rPr>
              <a:t> Conveying ideas and information clearly and persuasively</a:t>
            </a:r>
          </a:p>
          <a:p>
            <a:pPr marL="0" indent="0">
              <a:defRPr/>
            </a:pPr>
            <a:r>
              <a:rPr lang="en-US" altLang="en-US" sz="1800" dirty="0">
                <a:solidFill>
                  <a:srgbClr val="002060"/>
                </a:solidFill>
                <a:ea typeface="ＭＳ Ｐゴシック" pitchFamily="34" charset="-128"/>
              </a:rPr>
              <a:t>  Presenting knowledge and ideas using visual displays</a:t>
            </a:r>
          </a:p>
          <a:p>
            <a:pPr marL="0" indent="0">
              <a:defRPr/>
            </a:pPr>
            <a:r>
              <a:rPr lang="en-US" altLang="en-US" sz="1800" dirty="0">
                <a:solidFill>
                  <a:srgbClr val="002060"/>
                </a:solidFill>
                <a:ea typeface="ＭＳ Ｐゴシック" pitchFamily="34" charset="-128"/>
              </a:rPr>
              <a:t> Presenting information, with appropriate pacing, using formal or informal language appropriately</a:t>
            </a:r>
          </a:p>
          <a:p>
            <a:pPr>
              <a:defRPr/>
            </a:pPr>
            <a:endParaRPr lang="en-US" dirty="0"/>
          </a:p>
        </p:txBody>
      </p:sp>
      <p:pic>
        <p:nvPicPr>
          <p:cNvPr id="39941" name="Picture 5" descr="Image result for speaking and listening">
            <a:extLst>
              <a:ext uri="{FF2B5EF4-FFF2-40B4-BE49-F238E27FC236}">
                <a16:creationId xmlns:a16="http://schemas.microsoft.com/office/drawing/2014/main" id="{05748CBD-CEA7-4C7C-AD3C-5FE2D2FB8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466" y="2104650"/>
            <a:ext cx="3886200" cy="20159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62AFF8F-AD68-460B-8C29-78A08ADD80B7}"/>
              </a:ext>
            </a:extLst>
          </p:cNvPr>
          <p:cNvSpPr>
            <a:spLocks noGrp="1" noChangeArrowheads="1"/>
          </p:cNvSpPr>
          <p:nvPr>
            <p:ph type="title"/>
          </p:nvPr>
        </p:nvSpPr>
        <p:spPr>
          <a:xfrm rot="21209884">
            <a:off x="785848" y="343266"/>
            <a:ext cx="6870700" cy="838200"/>
          </a:xfrm>
        </p:spPr>
        <p:txBody>
          <a:bodyPr/>
          <a:lstStyle/>
          <a:p>
            <a:pPr eaLnBrk="1" hangingPunct="1"/>
            <a:r>
              <a:rPr lang="en-US" altLang="en-US" sz="5000" dirty="0">
                <a:latin typeface="Comic Sans MS" panose="030F0702030302020204" pitchFamily="66" charset="0"/>
              </a:rPr>
              <a:t>Grades</a:t>
            </a:r>
          </a:p>
        </p:txBody>
      </p:sp>
      <p:sp>
        <p:nvSpPr>
          <p:cNvPr id="37891" name="Rectangle 3">
            <a:extLst>
              <a:ext uri="{FF2B5EF4-FFF2-40B4-BE49-F238E27FC236}">
                <a16:creationId xmlns:a16="http://schemas.microsoft.com/office/drawing/2014/main" id="{75720A16-7AA9-4E60-AD03-E197D01750BE}"/>
              </a:ext>
            </a:extLst>
          </p:cNvPr>
          <p:cNvSpPr>
            <a:spLocks noGrp="1" noChangeArrowheads="1"/>
          </p:cNvSpPr>
          <p:nvPr>
            <p:ph type="body" idx="1"/>
          </p:nvPr>
        </p:nvSpPr>
        <p:spPr>
          <a:xfrm>
            <a:off x="2719351" y="1971674"/>
            <a:ext cx="7696200" cy="4648200"/>
          </a:xfrm>
        </p:spPr>
        <p:txBody>
          <a:bodyPr/>
          <a:lstStyle/>
          <a:p>
            <a:pPr eaLnBrk="1" hangingPunct="1">
              <a:lnSpc>
                <a:spcPct val="80000"/>
              </a:lnSpc>
              <a:defRPr/>
            </a:pPr>
            <a:r>
              <a:rPr lang="en-US" sz="2000" b="1" dirty="0">
                <a:latin typeface="Tahoma" panose="020B0604030504040204" pitchFamily="34" charset="0"/>
                <a:ea typeface="Tahoma" panose="020B0604030504040204" pitchFamily="34" charset="0"/>
                <a:cs typeface="Tahoma" panose="020B0604030504040204" pitchFamily="34" charset="0"/>
              </a:rPr>
              <a:t>Parent Portal on Infinite Campus</a:t>
            </a:r>
          </a:p>
          <a:p>
            <a:pPr eaLnBrk="1" hangingPunct="1">
              <a:lnSpc>
                <a:spcPct val="80000"/>
              </a:lnSpc>
              <a:defRPr/>
            </a:pPr>
            <a:r>
              <a:rPr lang="en-US" sz="2000" b="1" dirty="0">
                <a:latin typeface="Tahoma" panose="020B0604030504040204" pitchFamily="34" charset="0"/>
                <a:ea typeface="Tahoma" panose="020B0604030504040204" pitchFamily="34" charset="0"/>
                <a:cs typeface="Tahoma" panose="020B0604030504040204" pitchFamily="34" charset="0"/>
              </a:rPr>
              <a:t>Use of learning goals and scales</a:t>
            </a:r>
          </a:p>
          <a:p>
            <a:pPr eaLnBrk="1" hangingPunct="1">
              <a:lnSpc>
                <a:spcPct val="80000"/>
              </a:lnSpc>
              <a:defRPr/>
            </a:pPr>
            <a:r>
              <a:rPr lang="en-US" sz="2000" b="1" dirty="0">
                <a:latin typeface="Tahoma" panose="020B0604030504040204" pitchFamily="34" charset="0"/>
                <a:ea typeface="Tahoma" panose="020B0604030504040204" pitchFamily="34" charset="0"/>
                <a:cs typeface="Tahoma" panose="020B0604030504040204" pitchFamily="34" charset="0"/>
              </a:rPr>
              <a:t>Participation points</a:t>
            </a:r>
          </a:p>
          <a:p>
            <a:pPr eaLnBrk="1" hangingPunct="1">
              <a:lnSpc>
                <a:spcPct val="80000"/>
              </a:lnSpc>
              <a:defRPr/>
            </a:pPr>
            <a:r>
              <a:rPr lang="en-US" sz="2000" b="1" dirty="0">
                <a:solidFill>
                  <a:srgbClr val="7030A0"/>
                </a:solidFill>
                <a:latin typeface="Tahoma" panose="020B0604030504040204" pitchFamily="34" charset="0"/>
                <a:ea typeface="Tahoma" panose="020B0604030504040204" pitchFamily="34" charset="0"/>
                <a:cs typeface="Tahoma" panose="020B0604030504040204" pitchFamily="34" charset="0"/>
              </a:rPr>
              <a:t>Progress reports and report cards will be available only online unless paper copy requested</a:t>
            </a:r>
            <a:endParaRPr lang="en-US" sz="2000" b="1"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defRPr/>
            </a:pPr>
            <a:r>
              <a:rPr lang="en-US" sz="2000" b="1" dirty="0">
                <a:latin typeface="Tahoma" panose="020B0604030504040204" pitchFamily="34" charset="0"/>
                <a:ea typeface="Tahoma" panose="020B0604030504040204" pitchFamily="34" charset="0"/>
                <a:cs typeface="Tahoma" panose="020B0604030504040204" pitchFamily="34" charset="0"/>
              </a:rPr>
              <a:t>Report card grades according to district standards:  </a:t>
            </a: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(Percent scores instead of letter grades on report cards)</a:t>
            </a:r>
          </a:p>
          <a:p>
            <a:pPr eaLnBrk="1" hangingPunct="1">
              <a:lnSpc>
                <a:spcPct val="80000"/>
              </a:lnSpc>
              <a:buFont typeface="Wingdings" panose="05000000000000000000" pitchFamily="2" charset="2"/>
              <a:buChar char="ü"/>
              <a:defRPr/>
            </a:pPr>
            <a:r>
              <a:rPr lang="en-US" sz="2000" b="1" dirty="0">
                <a:latin typeface="Tahoma" panose="020B0604030504040204" pitchFamily="34" charset="0"/>
                <a:ea typeface="Tahoma" panose="020B0604030504040204" pitchFamily="34" charset="0"/>
                <a:cs typeface="Tahoma" panose="020B0604030504040204" pitchFamily="34" charset="0"/>
              </a:rPr>
              <a:t>Consistently outstanding work (90-100%) = “A”</a:t>
            </a:r>
          </a:p>
          <a:p>
            <a:pPr eaLnBrk="1" hangingPunct="1">
              <a:lnSpc>
                <a:spcPct val="80000"/>
              </a:lnSpc>
              <a:buFont typeface="Wingdings" panose="05000000000000000000" pitchFamily="2" charset="2"/>
              <a:buChar char="ü"/>
              <a:defRPr/>
            </a:pPr>
            <a:r>
              <a:rPr lang="en-US" sz="2000" b="1" dirty="0">
                <a:latin typeface="Tahoma" panose="020B0604030504040204" pitchFamily="34" charset="0"/>
                <a:ea typeface="Tahoma" panose="020B0604030504040204" pitchFamily="34" charset="0"/>
                <a:cs typeface="Tahoma" panose="020B0604030504040204" pitchFamily="34" charset="0"/>
              </a:rPr>
              <a:t>Consistently above average (80-89%)= “B”</a:t>
            </a:r>
          </a:p>
          <a:p>
            <a:pPr eaLnBrk="1" hangingPunct="1">
              <a:lnSpc>
                <a:spcPct val="80000"/>
              </a:lnSpc>
              <a:buFont typeface="Wingdings" panose="05000000000000000000" pitchFamily="2" charset="2"/>
              <a:buChar char="ü"/>
              <a:defRPr/>
            </a:pPr>
            <a:r>
              <a:rPr lang="en-US" sz="2000" b="1" dirty="0">
                <a:latin typeface="Tahoma" panose="020B0604030504040204" pitchFamily="34" charset="0"/>
                <a:ea typeface="Tahoma" panose="020B0604030504040204" pitchFamily="34" charset="0"/>
                <a:cs typeface="Tahoma" panose="020B0604030504040204" pitchFamily="34" charset="0"/>
              </a:rPr>
              <a:t>Consistently satisfactory work (70-79%) = “C”</a:t>
            </a:r>
          </a:p>
          <a:p>
            <a:pPr eaLnBrk="1" hangingPunct="1">
              <a:lnSpc>
                <a:spcPct val="80000"/>
              </a:lnSpc>
              <a:buFont typeface="Wingdings" panose="05000000000000000000" pitchFamily="2" charset="2"/>
              <a:buChar char="ü"/>
              <a:defRPr/>
            </a:pPr>
            <a:r>
              <a:rPr lang="en-US" sz="2000" b="1" dirty="0">
                <a:latin typeface="Tahoma" panose="020B0604030504040204" pitchFamily="34" charset="0"/>
                <a:ea typeface="Tahoma" panose="020B0604030504040204" pitchFamily="34" charset="0"/>
                <a:cs typeface="Tahoma" panose="020B0604030504040204" pitchFamily="34" charset="0"/>
              </a:rPr>
              <a:t>Consistently below standard (60-69%)= “D”</a:t>
            </a:r>
          </a:p>
          <a:p>
            <a:pPr eaLnBrk="1" hangingPunct="1">
              <a:lnSpc>
                <a:spcPct val="90000"/>
              </a:lnSpc>
              <a:buFontTx/>
              <a:buNone/>
              <a:defRPr/>
            </a:pPr>
            <a:endParaRPr lang="en-US" altLang="en-US" sz="2400" dirty="0">
              <a:latin typeface="Comic Sans MS" panose="030F0702030302020204" pitchFamily="66" charset="0"/>
            </a:endParaRPr>
          </a:p>
        </p:txBody>
      </p:sp>
      <p:pic>
        <p:nvPicPr>
          <p:cNvPr id="2" name="Picture 1">
            <a:extLst>
              <a:ext uri="{FF2B5EF4-FFF2-40B4-BE49-F238E27FC236}">
                <a16:creationId xmlns:a16="http://schemas.microsoft.com/office/drawing/2014/main" id="{0F93E44A-E4F7-4B11-9AB9-024F256C7644}"/>
              </a:ext>
            </a:extLst>
          </p:cNvPr>
          <p:cNvPicPr>
            <a:picLocks noChangeAspect="1"/>
          </p:cNvPicPr>
          <p:nvPr/>
        </p:nvPicPr>
        <p:blipFill>
          <a:blip r:embed="rId3"/>
          <a:stretch>
            <a:fillRect/>
          </a:stretch>
        </p:blipFill>
        <p:spPr>
          <a:xfrm>
            <a:off x="8500081" y="658141"/>
            <a:ext cx="2514600" cy="1819275"/>
          </a:xfrm>
          <a:prstGeom prst="rect">
            <a:avLst/>
          </a:prstGeom>
        </p:spPr>
      </p:pic>
    </p:spTree>
  </p:cSld>
  <p:clrMapOvr>
    <a:masterClrMapping/>
  </p:clrMapOvr>
  <p:transition spd="slow">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rot="21159070">
            <a:off x="156472" y="84051"/>
            <a:ext cx="6870700" cy="1600200"/>
          </a:xfrm>
        </p:spPr>
        <p:txBody>
          <a:bodyPr>
            <a:normAutofit/>
          </a:bodyPr>
          <a:lstStyle/>
          <a:p>
            <a:pPr eaLnBrk="1" hangingPunct="1"/>
            <a:r>
              <a:rPr lang="en-US" altLang="en-US" sz="3200" b="1" dirty="0"/>
              <a:t>Character Education</a:t>
            </a:r>
          </a:p>
        </p:txBody>
      </p:sp>
      <p:sp>
        <p:nvSpPr>
          <p:cNvPr id="16387" name="Rectangle 3"/>
          <p:cNvSpPr>
            <a:spLocks noGrp="1" noChangeArrowheads="1"/>
          </p:cNvSpPr>
          <p:nvPr>
            <p:ph idx="1"/>
          </p:nvPr>
        </p:nvSpPr>
        <p:spPr>
          <a:xfrm>
            <a:off x="3616786" y="2195573"/>
            <a:ext cx="10442575" cy="4351338"/>
          </a:xfrm>
        </p:spPr>
        <p:txBody>
          <a:bodyPr/>
          <a:lstStyle/>
          <a:p>
            <a:pPr eaLnBrk="1" hangingPunct="1"/>
            <a:r>
              <a:rPr lang="en-US" altLang="en-US" dirty="0"/>
              <a:t>Pride in the P.A.C.K.</a:t>
            </a:r>
          </a:p>
          <a:p>
            <a:pPr lvl="1" eaLnBrk="1" hangingPunct="1"/>
            <a:r>
              <a:rPr lang="en-US" altLang="en-US" sz="2000" dirty="0"/>
              <a:t>Positive</a:t>
            </a:r>
          </a:p>
          <a:p>
            <a:pPr lvl="1" eaLnBrk="1" hangingPunct="1"/>
            <a:r>
              <a:rPr lang="en-US" altLang="en-US" sz="2000" dirty="0"/>
              <a:t>Achieving</a:t>
            </a:r>
          </a:p>
          <a:p>
            <a:pPr lvl="1" eaLnBrk="1" hangingPunct="1"/>
            <a:r>
              <a:rPr lang="en-US" altLang="en-US" sz="2000" dirty="0"/>
              <a:t>Compassionate</a:t>
            </a:r>
          </a:p>
          <a:p>
            <a:pPr lvl="1" eaLnBrk="1" hangingPunct="1"/>
            <a:r>
              <a:rPr lang="en-US" altLang="en-US" sz="2000" dirty="0"/>
              <a:t>Kids</a:t>
            </a:r>
          </a:p>
          <a:p>
            <a:pPr marL="342900" lvl="1" indent="-342900"/>
            <a:r>
              <a:rPr lang="en-US" altLang="en-US" dirty="0"/>
              <a:t>These traits are tied into our daily behavior.</a:t>
            </a:r>
          </a:p>
          <a:p>
            <a:pPr lvl="1" eaLnBrk="1" hangingPunct="1">
              <a:buFontTx/>
              <a:buNone/>
            </a:pPr>
            <a:endParaRPr lang="en-US" altLang="en-US" sz="3200" dirty="0"/>
          </a:p>
          <a:p>
            <a:pPr lvl="1" eaLnBrk="1" hangingPunct="1">
              <a:buFontTx/>
              <a:buNone/>
            </a:pPr>
            <a:endParaRPr lang="en-US" altLang="en-US" sz="1800" dirty="0"/>
          </a:p>
          <a:p>
            <a:pPr lvl="1" eaLnBrk="1" hangingPunct="1">
              <a:buFontTx/>
              <a:buNone/>
            </a:pPr>
            <a:endParaRPr lang="en-US" altLang="en-US" sz="1800" dirty="0"/>
          </a:p>
        </p:txBody>
      </p:sp>
      <p:pic>
        <p:nvPicPr>
          <p:cNvPr id="2" name="Picture 1">
            <a:extLst>
              <a:ext uri="{FF2B5EF4-FFF2-40B4-BE49-F238E27FC236}">
                <a16:creationId xmlns:a16="http://schemas.microsoft.com/office/drawing/2014/main" id="{BF38CE7C-398B-45A5-891A-6A0F44649413}"/>
              </a:ext>
            </a:extLst>
          </p:cNvPr>
          <p:cNvPicPr>
            <a:picLocks noChangeAspect="1"/>
          </p:cNvPicPr>
          <p:nvPr/>
        </p:nvPicPr>
        <p:blipFill>
          <a:blip r:embed="rId2"/>
          <a:stretch>
            <a:fillRect/>
          </a:stretch>
        </p:blipFill>
        <p:spPr>
          <a:xfrm>
            <a:off x="8026398" y="820021"/>
            <a:ext cx="3717419" cy="24658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10000">
        <p14:doors dir="vert"/>
      </p:transition>
    </mc:Choice>
    <mc:Fallback xmlns="">
      <p:transition spd="slow" advTm="1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0428693E-B464-4307-8253-9EE0C9B76609}"/>
              </a:ext>
            </a:extLst>
          </p:cNvPr>
          <p:cNvSpPr>
            <a:spLocks noGrp="1" noChangeArrowheads="1"/>
          </p:cNvSpPr>
          <p:nvPr>
            <p:ph type="body" sz="half" idx="1"/>
          </p:nvPr>
        </p:nvSpPr>
        <p:spPr>
          <a:xfrm>
            <a:off x="2187388" y="1776127"/>
            <a:ext cx="7315200" cy="3657600"/>
          </a:xfrm>
        </p:spPr>
        <p:txBody>
          <a:bodyPr/>
          <a:lstStyle/>
          <a:p>
            <a:pPr eaLnBrk="1" hangingPunct="1">
              <a:defRPr/>
            </a:pPr>
            <a:r>
              <a:rPr lang="en-US" dirty="0">
                <a:latin typeface="Comic Sans MS" pitchFamily="66" charset="0"/>
              </a:rPr>
              <a:t>Good Behavior-Class Agreement </a:t>
            </a:r>
          </a:p>
          <a:p>
            <a:pPr eaLnBrk="1" hangingPunct="1">
              <a:defRPr/>
            </a:pPr>
            <a:r>
              <a:rPr lang="en-US" dirty="0">
                <a:latin typeface="Comic Sans MS" pitchFamily="66" charset="0"/>
              </a:rPr>
              <a:t>Behavior Bucks/Monthly Store</a:t>
            </a:r>
          </a:p>
          <a:p>
            <a:pPr eaLnBrk="1" hangingPunct="1">
              <a:defRPr/>
            </a:pPr>
            <a:r>
              <a:rPr lang="en-US" dirty="0">
                <a:latin typeface="Comic Sans MS" pitchFamily="66" charset="0"/>
              </a:rPr>
              <a:t>P.A.C.K. Awards</a:t>
            </a:r>
          </a:p>
          <a:p>
            <a:pPr eaLnBrk="1" hangingPunct="1">
              <a:defRPr/>
            </a:pPr>
            <a:r>
              <a:rPr lang="en-US" dirty="0">
                <a:latin typeface="Comic Sans MS" pitchFamily="66" charset="0"/>
              </a:rPr>
              <a:t>“E” Indicators on Report Cards</a:t>
            </a:r>
          </a:p>
          <a:p>
            <a:pPr eaLnBrk="1" hangingPunct="1">
              <a:defRPr/>
            </a:pPr>
            <a:r>
              <a:rPr lang="en-US" dirty="0">
                <a:latin typeface="Comic Sans MS" pitchFamily="66" charset="0"/>
              </a:rPr>
              <a:t>P.A.C.K. Time</a:t>
            </a:r>
          </a:p>
        </p:txBody>
      </p:sp>
      <p:sp>
        <p:nvSpPr>
          <p:cNvPr id="44035" name="Title 1">
            <a:extLst>
              <a:ext uri="{FF2B5EF4-FFF2-40B4-BE49-F238E27FC236}">
                <a16:creationId xmlns:a16="http://schemas.microsoft.com/office/drawing/2014/main" id="{D8AB2A32-E026-45D3-983A-33E775A25E5C}"/>
              </a:ext>
            </a:extLst>
          </p:cNvPr>
          <p:cNvSpPr>
            <a:spLocks noGrp="1"/>
          </p:cNvSpPr>
          <p:nvPr>
            <p:ph type="title"/>
          </p:nvPr>
        </p:nvSpPr>
        <p:spPr/>
        <p:txBody>
          <a:bodyPr/>
          <a:lstStyle/>
          <a:p>
            <a:r>
              <a:rPr lang="en-US" altLang="en-US">
                <a:latin typeface="Comic Sans MS" panose="030F0702030302020204" pitchFamily="66" charset="0"/>
              </a:rPr>
              <a:t>Pride in the P.A.C.K.</a:t>
            </a:r>
          </a:p>
        </p:txBody>
      </p:sp>
      <p:pic>
        <p:nvPicPr>
          <p:cNvPr id="44036" name="Picture 6" descr="Bobcat ">
            <a:extLst>
              <a:ext uri="{FF2B5EF4-FFF2-40B4-BE49-F238E27FC236}">
                <a16:creationId xmlns:a16="http://schemas.microsoft.com/office/drawing/2014/main" id="{1DA0C3A5-6138-4234-AAD5-7626E8DB4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4917" y="554601"/>
            <a:ext cx="2146300" cy="142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CC4D405-D9FB-4C78-9787-E2621A2B940E}"/>
              </a:ext>
            </a:extLst>
          </p:cNvPr>
          <p:cNvSpPr>
            <a:spLocks noGrp="1" noChangeArrowheads="1"/>
          </p:cNvSpPr>
          <p:nvPr>
            <p:ph type="title"/>
          </p:nvPr>
        </p:nvSpPr>
        <p:spPr>
          <a:xfrm>
            <a:off x="1828800" y="103188"/>
            <a:ext cx="6870700" cy="914400"/>
          </a:xfrm>
        </p:spPr>
        <p:txBody>
          <a:bodyPr/>
          <a:lstStyle/>
          <a:p>
            <a:pPr eaLnBrk="1" hangingPunct="1"/>
            <a:r>
              <a:rPr lang="en-US" altLang="en-US">
                <a:latin typeface="Comic Sans MS" panose="030F0702030302020204" pitchFamily="66" charset="0"/>
              </a:rPr>
              <a:t>Homework</a:t>
            </a:r>
          </a:p>
        </p:txBody>
      </p:sp>
      <p:sp>
        <p:nvSpPr>
          <p:cNvPr id="46083" name="Rectangle 3">
            <a:extLst>
              <a:ext uri="{FF2B5EF4-FFF2-40B4-BE49-F238E27FC236}">
                <a16:creationId xmlns:a16="http://schemas.microsoft.com/office/drawing/2014/main" id="{7D86F68C-7AE0-48F2-96EE-A196E9264A76}"/>
              </a:ext>
            </a:extLst>
          </p:cNvPr>
          <p:cNvSpPr>
            <a:spLocks noGrp="1" noChangeArrowheads="1"/>
          </p:cNvSpPr>
          <p:nvPr>
            <p:ph type="body" sz="half" idx="1"/>
          </p:nvPr>
        </p:nvSpPr>
        <p:spPr>
          <a:xfrm>
            <a:off x="1999129" y="1040000"/>
            <a:ext cx="5697071" cy="4800600"/>
          </a:xfrm>
        </p:spPr>
        <p:txBody>
          <a:bodyPr/>
          <a:lstStyle/>
          <a:p>
            <a:pPr eaLnBrk="1" hangingPunct="1"/>
            <a:r>
              <a:rPr lang="en-US" altLang="en-US" dirty="0">
                <a:latin typeface="Comic Sans MS" panose="030F0702030302020204" pitchFamily="66" charset="0"/>
              </a:rPr>
              <a:t>Reading-20 minutes daily</a:t>
            </a:r>
          </a:p>
          <a:p>
            <a:pPr eaLnBrk="1" hangingPunct="1"/>
            <a:r>
              <a:rPr lang="en-US" altLang="en-US" dirty="0">
                <a:latin typeface="Comic Sans MS" panose="030F0702030302020204" pitchFamily="66" charset="0"/>
              </a:rPr>
              <a:t>Any unfinished classwork</a:t>
            </a:r>
          </a:p>
        </p:txBody>
      </p:sp>
      <p:pic>
        <p:nvPicPr>
          <p:cNvPr id="46085" name="Picture 6" descr="homework_cartoon.jpg">
            <a:extLst>
              <a:ext uri="{FF2B5EF4-FFF2-40B4-BE49-F238E27FC236}">
                <a16:creationId xmlns:a16="http://schemas.microsoft.com/office/drawing/2014/main" id="{20E234A4-8378-433B-849D-964F45726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462" y="2362200"/>
            <a:ext cx="435853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ctrTitle"/>
          </p:nvPr>
        </p:nvSpPr>
        <p:spPr/>
        <p:txBody>
          <a:bodyPr/>
          <a:lstStyle/>
          <a:p>
            <a:pPr eaLnBrk="1" hangingPunct="1">
              <a:defRPr/>
            </a:pPr>
            <a:r>
              <a:rPr lang="en-US" sz="6000"/>
              <a:t>Odds and Ends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rot="21175817">
            <a:off x="176831" y="2328"/>
            <a:ext cx="6870700" cy="1600200"/>
          </a:xfrm>
        </p:spPr>
        <p:txBody>
          <a:bodyPr>
            <a:normAutofit/>
          </a:bodyPr>
          <a:lstStyle/>
          <a:p>
            <a:r>
              <a:rPr lang="en-US" altLang="en-US" sz="3600" u="sng" dirty="0"/>
              <a:t>Star of the Week</a:t>
            </a:r>
          </a:p>
        </p:txBody>
      </p:sp>
      <p:sp>
        <p:nvSpPr>
          <p:cNvPr id="23555" name="Content Placeholder 2"/>
          <p:cNvSpPr>
            <a:spLocks noGrp="1"/>
          </p:cNvSpPr>
          <p:nvPr>
            <p:ph idx="1"/>
          </p:nvPr>
        </p:nvSpPr>
        <p:spPr>
          <a:xfrm>
            <a:off x="2150469" y="2103352"/>
            <a:ext cx="8305800" cy="3962400"/>
          </a:xfrm>
        </p:spPr>
        <p:txBody>
          <a:bodyPr>
            <a:normAutofit/>
          </a:bodyPr>
          <a:lstStyle/>
          <a:p>
            <a:pPr>
              <a:buFontTx/>
              <a:buNone/>
            </a:pPr>
            <a:r>
              <a:rPr lang="en-US" altLang="en-US" sz="3200" dirty="0"/>
              <a:t>  </a:t>
            </a:r>
            <a:r>
              <a:rPr lang="en-US" altLang="en-US" sz="2000" dirty="0"/>
              <a:t>During the week that your child is Student of the Week please help your child prepare a poster describing your child.   You can use pictures or drawings depicting events from your child’s life.  Baby pictures, vacation photos, school pictures, special events, can all be included on the poster. </a:t>
            </a:r>
          </a:p>
          <a:p>
            <a:pPr>
              <a:buFontTx/>
              <a:buNone/>
            </a:pPr>
            <a:r>
              <a:rPr lang="en-US" altLang="en-US" sz="2000" b="1" dirty="0"/>
              <a:t>Optional but not required</a:t>
            </a:r>
            <a:r>
              <a:rPr lang="en-US" altLang="en-US" sz="2000" dirty="0"/>
              <a:t>:  Students can bring a stuffed animal the week they </a:t>
            </a:r>
            <a:r>
              <a:rPr lang="en-US" altLang="en-US" sz="2000"/>
              <a:t>are star </a:t>
            </a:r>
            <a:r>
              <a:rPr lang="en-US" altLang="en-US" sz="2000" dirty="0"/>
              <a:t>student.</a:t>
            </a:r>
          </a:p>
          <a:p>
            <a:pPr>
              <a:buFontTx/>
              <a:buNone/>
            </a:pPr>
            <a:r>
              <a:rPr lang="en-US" altLang="en-US" sz="2000" dirty="0"/>
              <a:t> </a:t>
            </a:r>
          </a:p>
          <a:p>
            <a:endParaRPr lang="en-US" altLang="en-US" sz="3200" dirty="0"/>
          </a:p>
        </p:txBody>
      </p:sp>
      <p:pic>
        <p:nvPicPr>
          <p:cNvPr id="5122" name="Picture 2" descr="Image result for dancing star moving animation">
            <a:extLst>
              <a:ext uri="{FF2B5EF4-FFF2-40B4-BE49-F238E27FC236}">
                <a16:creationId xmlns:a16="http://schemas.microsoft.com/office/drawing/2014/main" id="{772311A6-8F48-4CF7-AA00-15C20364ED1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98628" y="11425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EEC622A-EAB2-4F7D-9912-A2BE8260561D}"/>
              </a:ext>
            </a:extLst>
          </p:cNvPr>
          <p:cNvSpPr>
            <a:spLocks noGrp="1"/>
          </p:cNvSpPr>
          <p:nvPr>
            <p:ph type="title"/>
          </p:nvPr>
        </p:nvSpPr>
        <p:spPr/>
        <p:txBody>
          <a:bodyPr anchor="ctr"/>
          <a:lstStyle/>
          <a:p>
            <a:r>
              <a:rPr lang="en-US" altLang="en-US" dirty="0">
                <a:latin typeface="Comic Sans MS" panose="030F0702030302020204" pitchFamily="66" charset="0"/>
              </a:rPr>
              <a:t>Mrs. Sears</a:t>
            </a:r>
          </a:p>
        </p:txBody>
      </p:sp>
      <p:sp>
        <p:nvSpPr>
          <p:cNvPr id="9219" name="Content Placeholder 2">
            <a:extLst>
              <a:ext uri="{FF2B5EF4-FFF2-40B4-BE49-F238E27FC236}">
                <a16:creationId xmlns:a16="http://schemas.microsoft.com/office/drawing/2014/main" id="{D3BF06EE-F489-4615-A983-D9CF8EAC8194}"/>
              </a:ext>
            </a:extLst>
          </p:cNvPr>
          <p:cNvSpPr>
            <a:spLocks noGrp="1"/>
          </p:cNvSpPr>
          <p:nvPr>
            <p:ph idx="1"/>
          </p:nvPr>
        </p:nvSpPr>
        <p:spPr>
          <a:xfrm>
            <a:off x="2758378" y="1811482"/>
            <a:ext cx="6870700" cy="4648200"/>
          </a:xfrm>
        </p:spPr>
        <p:txBody>
          <a:bodyPr>
            <a:normAutofit/>
          </a:bodyPr>
          <a:lstStyle/>
          <a:p>
            <a:r>
              <a:rPr lang="en-US" altLang="en-US" dirty="0">
                <a:latin typeface="Comic Sans MS" panose="030F0702030302020204" pitchFamily="66" charset="0"/>
              </a:rPr>
              <a:t>31st year teaching</a:t>
            </a:r>
          </a:p>
          <a:p>
            <a:r>
              <a:rPr lang="en-US" altLang="en-US" dirty="0">
                <a:latin typeface="Comic Sans MS" panose="030F0702030302020204" pitchFamily="66" charset="0"/>
              </a:rPr>
              <a:t>15</a:t>
            </a:r>
            <a:r>
              <a:rPr lang="en-US" altLang="en-US" baseline="30000" dirty="0">
                <a:latin typeface="Comic Sans MS" panose="030F0702030302020204" pitchFamily="66" charset="0"/>
              </a:rPr>
              <a:t>th</a:t>
            </a:r>
            <a:r>
              <a:rPr lang="en-US" altLang="en-US" dirty="0">
                <a:latin typeface="Comic Sans MS" panose="030F0702030302020204" pitchFamily="66" charset="0"/>
              </a:rPr>
              <a:t> year at Basha</a:t>
            </a:r>
          </a:p>
          <a:p>
            <a:r>
              <a:rPr lang="en-US" altLang="en-US" dirty="0">
                <a:latin typeface="Comic Sans MS" panose="030F0702030302020204" pitchFamily="66" charset="0"/>
              </a:rPr>
              <a:t>Master’s Degree in Elementary Education</a:t>
            </a:r>
          </a:p>
          <a:p>
            <a:r>
              <a:rPr lang="en-US" altLang="en-US" dirty="0">
                <a:latin typeface="Comic Sans MS" panose="030F0702030302020204" pitchFamily="66" charset="0"/>
              </a:rPr>
              <a:t>Reading Specialist</a:t>
            </a:r>
          </a:p>
          <a:p>
            <a:r>
              <a:rPr lang="en-US" altLang="en-US" dirty="0">
                <a:latin typeface="Comic Sans MS" panose="030F0702030302020204" pitchFamily="66" charset="0"/>
              </a:rPr>
              <a:t>Taught 3</a:t>
            </a:r>
            <a:r>
              <a:rPr lang="en-US" altLang="en-US" baseline="30000" dirty="0">
                <a:latin typeface="Comic Sans MS" panose="030F0702030302020204" pitchFamily="66" charset="0"/>
              </a:rPr>
              <a:t>rd</a:t>
            </a:r>
            <a:r>
              <a:rPr lang="en-US" altLang="en-US" dirty="0">
                <a:latin typeface="Comic Sans MS" panose="030F0702030302020204" pitchFamily="66" charset="0"/>
              </a:rPr>
              <a:t>, 4</a:t>
            </a:r>
            <a:r>
              <a:rPr lang="en-US" altLang="en-US" baseline="30000" dirty="0">
                <a:latin typeface="Comic Sans MS" panose="030F0702030302020204" pitchFamily="66" charset="0"/>
              </a:rPr>
              <a:t>th</a:t>
            </a:r>
            <a:r>
              <a:rPr lang="en-US" altLang="en-US" dirty="0">
                <a:latin typeface="Comic Sans MS" panose="030F0702030302020204" pitchFamily="66" charset="0"/>
              </a:rPr>
              <a:t>, and math</a:t>
            </a:r>
          </a:p>
        </p:txBody>
      </p:sp>
      <p:pic>
        <p:nvPicPr>
          <p:cNvPr id="9220" name="Picture 3">
            <a:extLst>
              <a:ext uri="{FF2B5EF4-FFF2-40B4-BE49-F238E27FC236}">
                <a16:creationId xmlns:a16="http://schemas.microsoft.com/office/drawing/2014/main" id="{CE21B305-A896-4580-81B9-E107CEDC93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99527" y="4702070"/>
            <a:ext cx="1098177" cy="6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7" descr="data:image/png;base64,iVBORw0KGgoAAAANSUhEUgAAAQ0AAAENCAYAAAAVEjAIAAAgAElEQVR4Xuy9d7wk2VUm+GVE2pfP2/K2TVVXtVNbSa32UiMEyGOE2Vl2mYGdHZgZYBZpdgbRMqAFBDtISKwYQFLDChYjoZVpUAu1re6qNmW6ury3r+p5lz5zft8590bciMx8rzQ//trNp1+r3ssMc+PGPd/5jr0JdH46M9CZgc4MfB8zkPg+ju0c2pmBzgx0ZgAd0Ogsgs4MdGbg+5qBDmh8X9PVObgzA50ZaAKNX/uzfY1EIgH+12g05F/7w79b/cSPaz6mGZvc69ZXeA881jPH2HHxTx3a8teOX9q9r14jfFZ7bKtjwvtFr5hIhHMk8+NxrDom38yd19D72Pu59wX06XUcei1P/mefqw6ZdS8B85sew2uaofB7/ldv6Duz7ynpjE2ub2bLPrP86+k93WeW3xsJ1Op1gNfjiXw2+UXnnIf4vo+Ex2MbqKGGhPOcnteAjwQ8T9+c7/OZdGz2v5rz6vS59dntWBqNmrlfXe9ljq/LWPSruoxVH8yuQ58Dcd6tu2aC+bZj9fzIC+Wxvsfp5jh8/MCtPR3FGhOiZUEjLnDtQCN+nPt3uBjbz3070HAXsgsaen0LYNEF324s7YDAFeRW50aFyYhMAKShwLd65lag0Xw/u8BDAKPwqJw6IJ20fxuBjYAlAUXn154ji1/mKAQ1XpUy7oIEQYOCHSgJI2z2WgSORMPOvjPrvI4XXksAycxLQyEsAA1+nvR9eEaY6/UG6vUaqhbyLbjyuR3gIWjwK89LCOjodYFGvS4Y1qwwFEnbAzTnR4FI5piKkQ/h/Ah4eQT8Dmi0laX4Fx/+4v5gpcYFrR1oRJE8Llj2DtcOGvH76ksOF4NdunpcVIO3E/z42Js0qyNcrUHPvb/9PQp38WvaMZMVxK/Z/Iz1Jo2/MoiFc9oKFH3RwHpdK2IEDv4ZAIf5XoXFg2c0vmUDdYKGnO8FgFSjMHu8UgN+kuclkKjr+TyP51itbwFJmILDXPl9zYBiIsHzFPZ4f/2xgKyg5ieNcNcbqNVqwVjkEvJADjjGWHL0vRiQNuCk5CkEDjsvZH0efPzg7X0dphFbiE0T4oJGOunhrusHsX6kC/y9LfIoQ/3v+jlxaRG7j0+jXA0FcDnQcKwlFYT4By1H0R5YQq1kSX7zNcN7hNSZizoOlq6Gc0GONF1/QnbUDpjiz8TF2+rY5Z7bLnyChpgf5hIhwwgFzGXnSc8Xai7jbDTgG9NC2AoSqItwqwlkBVuZgAcuj2QyKUBQqVVRr4ZmjwWeOJAQROI/4XPpevB9nTvPN8ygjgA0Qmajx7qMqf38mmMN0xDq5TA0ew0BUXh4520d0Gh6R/EPLGhw0h7cOSKA8c/148q3XS/87PilRTx/eKq1uAfUVb92r9FOcOL0lGzEZRrN3yudjgts89+UqFBztzremiTu2Dxq0WDgUXa0EktzQcO9phVAFwh4H+tDECFyWJi9vf2eLAGNOhr0wZBhGM0rQsrrWOZB+178HgoYdHOokCV4mAInqkj6DQENzmStpmyjZnwgrp/FzpkIZ8xnpnPBGyi7UPNETSo77noDqMr71OOia0D/tl6KAFTMffT6ap7QoLMAIUxG5oE+GlWAnA/OwcM7O6BxDaCxV63FRAI//dCm7xsv4oLsKpN2pKBUaeArz51vulcoEJZAtta6TQ8Vczq6msS9ZvS8lUEjaiJZEIuSNff59fd6IJBx7dcMepbNRX0RrcDJfkYZN8oyMDmsMFq6b604/k1QEOEQnwQFnwJKMFCTgoJi/RM0KUTIEnXDOhICCPyIjkIVQB5dE6aR8DxxTIrpQUag+GOIS9R8EOFuWhAh21OQUJNFTBfjKKbRYO8R94ET2PiTXNag0GvRv8LnyyR9pJNJpNJJJJOcF31ndPpyTu7enO2YJzEBa2Ge7JXoCX/+OUCjHeoQTOya4VL58tPnIk48VWehWUE3WFzo2oGF/TxkFGFEIf7dtV5DNXezk205gVbtHR936ECUR6w3R2/ca9pnYCSk1dgD5mCEUATCODZTPsQZSaG3wClRDIJFoH0JDGFEg8dRWKJj4N96jvXPUNCUgYhYi6YmelXKNZQJQIaNSETHzJvrpOX1W4GGXRN23ni2MCFhAIbx6NPof8Y01jGr+egyjFZrgddLp3xkfA+pZBLppI9kUqMmPt8y58uAxi0bO6DRJCPxDz78xdagUSwW8Duf+M9474/+JHbcfJucNjM9hd96/CP4xV/5j/jaX//fmJy4ilWr1+LY0UPI53vwb375wxgcGsYf/v6nMDU5gbFVa3Du7Gl0d/fgf/3lj6CrS00fCxpNANMwC4BOKUf2mjW0ntms5e3nUcF1Q8RxCmuvE1/g8UXejrFEw6tRQVeBToh9bp2GIqS1WKTEmQj6JMQ3EWNP7rOKUJnnF41PAPF9EDRsGNcCg4wb9YBZIBGChusQtHPUqHtoSPjUE/8ItXjSTyCbSSOZYlSEgkpTJyn3JcMoVisoFEtiylTrBpBEB9B0CH0ILmgk+K7dOLIxAwlGNHsImmJG+DQ+LAjWURMHqC9+jmpFn8tGktz1ZN+XODgZjfESyCQ9AYwM70HA8IGUMCh9b9VGHbds7oRcVwSNX/vya0Ew62ce2hIcXyy0Bo1PPf4R/BsDGttuuhkPv+MHZdJ3Pfc9fPPv/xYf/uhv4otf+Czsd9VqFZ/53U/iltvvlGPtzxPfOxf8rranUhFLhdoDxXLONL2k2O0mr8GlVrLIHS2cDO4mkheyX7HbDQApqjha0lJqjUrQ1id1t3kDDHsyb4D3YthRhawGP+kHAlSuMiKguQd0OdYYXHSYBRdyoDENgMRBy42ISBg1kUDaOjU1Nmomg9c20Y2GCshyPmwBI2EFHtKZlFL/RAOZdBKZFDW1zdWQ7A1hGxwbHduVag2VSg1L5Yr8TteiMALOk+R3mDnl73WNgAioMgeEQkyfS6OBVDIlX3sJX+5JVkDHg/ppjaOU7IogVatisVRCuUbo8OGJZ5fARbOE16XTVlkFbSd5L8mkvE/L0sxESVj43us7Po0VQeM/fPFVMU+oEX76oc0haFwD07DAwJMWFubxWx/9MH7yf/yX+Kd//FYAGvzu63/3V8JK/sXP/esIaDQDw/ImiaXGTQ/l2MqypJyQYwAeCUYDKDANWZAUduow1cTNfgob27FuTCu0qpUICi6rIZ32NNaPuixSSVwywpD0NFnJ+iLofavU6ECkpm5IElcIRWE2gsUR+iTiTsAQNFSoRQCMIzE61iiribMz12GsZoGHNAXWTwjQiRWCBtIp0noDGgrN8v+SFEXzBwlUag1UazWUCB5VsgCCY1V4Av0f/KnVyAz0RxlTHfTTdGXTyKaSqFQqYFSHQMqITIOAy0gKIUEAOIFkguCgc8zxlxtAuVINTDB5pgb9MmR5ap4JTplwss5B1KwRv0ytivu3D3R8GjEBa5qQX/uSmidcoD/z0KZACxWLRfzOJ/7TsuaJCxq8D80Sfnb4jQNRpvHp38TNt74Jjzz2LhkOB/HE0yHTCMfYnkW0Yx6KEQ5DMbTYCrvVnMpm6gIY8p9E5W3WpIYYLeAIgxCht2zAJCG64GRmUh1sXJg+kjYCIWerMFjHpZ4a8pdaXax3dSCS0gfUQjUyP9HEJwpKqyiO1dp6pr5DN9u09dpv8kU6h/kSgvWQTalQSsRCnKUNZGgyEEhsWFZCu8q25P6ePguzN6sSSaG2B2pVBQ3Nx1BnI8GEQEOQpZmQ8hPIZTPipCSEkpMR4GtVAlBZrml/6Mjl/HiSMapARNAV0GRCmCSSGWbl+Efs+rH+H+vH4cXs8RzXAzcNdkBjJdD4j196la9eBOYnhWnonBE0fvsT/wm5XBf6+vuDz/a/9jI++lu/Lz6N5UDj9MnjuH7bTTh/9gxGx8bws//qF9HVlQ+G8xfPhI7QVnQ5rhFdmXKfSUYu2tCFHhO2c1KvXSesBQ4/4YuDgVRV2UE0e1JotUQEmIug4UBxEAbmQ11sZLW7KRgGQEiDG3UxTag1VfMb4TbDlLXfSIgPoFZTX4Ah/AIi9vlpv+vv8dCvuZBx/ujzGereLmwl2r09m7N0PZckUKlmtklY4gjl80lWpfVqm3HxkiZ0qcFNZXsBswoSzJwxkpk11F+SJLsRNkFGpgAs6eomnFuqKYuokqVUG6jUmVsqgVpZuQQ4swyCORQYlkdVVqhzyGsbgBZzx5iYYs7IG8TbbuyYJzHMiAetgMefeJn+KpnUH7v/uoAm0xH62x83jtBb1BE6PT2FT/1Gs0+D39E8+c2Pfhg/Zc2THTfjvgcewe9/6nHcee9b8cjbQ38GR/GVZ85qzJ+00GK7SGg45FbsQuTVaje+5haIo1Rdn0kOd47hvXgNKkzxHdQZCYDazsbJZzUYKTIXUr1Ge72qeQhm8YnNzXuYJAEKmJgoME42m29AIQiyL8MEKMmkNI7fesNoaXEiAmVqZwERDt6AhpPpaU0VmT/jo1E51Ynh89pMy/gcJlocHwKynp9SGQzeDz+jYAvlTyRQNZo9FEYrgKG/gfdXZ6PNoggTsvjskjFKk4OnNBoCGnwPBCkKs7pL+KJ8VGnLkclIIlkd5WolcCbXyMRq1SCCZOeBz12RrFNCS4BoQRascE0DGnYdUhncf2Nvh2nEUKNpQj7xxEsNsfk8D+9/23XB4YVCAf/HJ34d7/3gh7DjltsD0PitCGjsdByhT+PJb3wVv/q/fwxf+uPPYdtN/O5dOHLodXz+v/w2fv2Tn8bgwKAIHcXhL589E9zL2tUSj2/GNRUEIxBeRAtHH8ceE2ZkaghS7mjsfh5DOpuhhuNCTTSEHmdSdI6psNnIQ4XhQ1m/CaHI9ToXYk2iBGLQiG/EUGT5kNa/qXUwuQE2Vds6R6Woi9TfmBySQCXnhfUg/IzMRoDDaNyo8JtkKAcA4oIfmTMnGsMci5DFhPOnbMgIvcUrMxdBTY2YQPrcBE0bBtX1oxGK4B2YQjD92/qBos5HvZsFE+ZbMPyjDkxlDnq8z2I6mnJ8cwSOal0iHZLD0SKF3c6Fq0+Yy2IVTIT52SI+mkT1Oh7a0WEaKzKNTz7xooAGX+wHHrgxOJ7myac+/ut4349+CDtuDkHjNwU0PoKv/fVXICbIjTfhyvglpNJp/PTP/jxWr1lnfBs78cg73iWhsT/+3O9jaHgEH/zxnzbaM4G/fOa0s2T0Y/EEtKHWwWJchom4DMPmKsgCkQQgFW67iNOJBpI+P08glUwgnfYD0LBjsbUSBANJXBJnWT3wQUjko66alKyhyliq82MLtsIEKq0EtRpaHLJCozk2p9pTXoeJPEiORTBtwdUlhLsCaMh9HQDQ52+f1BaChj6TRDwcNqcEP6CFIuCSKMaUcuM/sPNt51mFXtzPQQhVK1h1LhWgTVao+G9Cvw/PCsxOsy6M+1XYjoUt+dfJAg0BVt+bMELL3MT/Ei4iF4x570dv6oDGiqDx8S+/pI5QNPDBB68PbEIrOO4FrIffLOH4tdv+3URvEiFouCdpvL01e2h6kBi4WHYhi6CFYLiaNGn8DxRqRvOY30AnGum0Zk9aYVGnCLWcXZgUYLIODV3S90/nnogEqjXH1DICZgVXzIXA9xI6L5XJqFYNKtENuBGIwh/LbBwTJ/KcLOrS6If9kes6LINzVE+ETCMEUQtK9rn9ADCCaxmq7zIJmQPJDdH/gvT0wDkdPqfeSx2qEkny1I8jfgrDFvQYu7qUkWq2ZyjkYl66CV1mxUgimjFdrX9CrxeaR/FcnCbTDXW8fUd/xzyJCVvThDz+pZdFMihAP/bQ1mh+ghVg02PBwecm4W6HGK3eAGPqf/v82XBxO1ok7qJotsmj/RCsJoxQ7mW1KfMBrKNOy6ITjaosaC5QjVZwwdLpZ2ogaJqIE81qfaPlrE+Cdj4ZCCk0zQ0xh4wAin8lTHIK60McOLDSbT6yzyKpDIFZFi0gFKZhTCE9poZ64DQ1peDO9axybXjRQkF51qD6VMccn3M7UiUeClopscaUoRI47HmS/xB7DhFyE9kRwDBFaeJUNtEO68puft9O/YgFC7eSV5iMMXEYfaHpxKrYwPHFwZFxEFTDZ7e9PNx1y3G/fUfHp9GkoOMf/MaXdwdy+rab12DdcBjhcI9t52twNWEr4AhAw2G1p8YXsPvoZNPhtOXdnAmXNbRazK0WmCxrh6qGN4k2n5GQpnXoac8b9fsHLCM0IyILy6pVrdFWem6yLO29jQQZSZJsEPmdNF1AzvwdjF8oeXNzHPeZXQCJmgnNQh4BUGfwFlwsUESpeWvA0GMUFeR3GxkytSI0TSIOUafc3TKC1uPRkK39CZiCg1BhVqupkYk3izJ/p5lHklYGU2dYnUDUqGt1bF2Bv+xU67Z6bnk+AI/e1MkI/b5Ag/n592wbw2h/LlIavzxgNHOJyCexPwgYr52YEmdWPL1b86ZsGCwaYmwFGvHP2oGImxgVHtNs24sw2giEOEyNuMc6iUXANKC/IVjZ7+OLM8xAjZoN6nhYHjSUEpnzYpo8vJ/TS8Oyt1hlabs5a8Uu4sIemm2MSqmZIz6DgARpSLYl02jhq3JVRBw07L3otxEi5rwX+wz2syxrSWwpvZPToTkhTCYjJ0tG8j1CbHIXaB2PbO8wjRVBQ80ToxTbOCFrsc/b0dd2gh1+vpK5aBOswvGEGYvxsmjVDTq0eDevuC0d3jccuzKF+COrx95OSDh9duHGBYJmS7v5sJrWXaCRWhW5V+gpaqsBxWFgRMwRCj3eBb9ree4oM2l3T3fh6DHRa6dMEp1GdyxYqXqxjt8VQT1MrpDbuUWKyjJNZ64WoBFcOwFkGat1omNyMRkuGUdDOn9VefVwuuQQfT/hk3KtdUAjDhlxLyOAx7/0yrKgIX7tmKwvJyTNt3QBaSXQiC/o6NUC7bOM9mzPNlrb6k3PEnrimhex48mRBScGTev2g3HAsPdRf4q1gtQBrQJi5iluujiAHgJWGGGIV9W6ghofg6uhXZbXTmm4YKHnhmxIEtsDX5TmaSh8638ucLS9fgQ0TOKYNeFMPo26n5rnOHhvdGQLPNQiuRoCGQ7AshKGJosN47rMxc4rj39oW4dpxGW4SWrbgYZdlq4tbS8WNytaAUVrYAmRPdp3I3htgQbQe4QJRs3XM4vUMA13YYrpHQBLM5twsTNyXUd4pUgtVtoVLDRzM8npcMyTpsm2lDqICpiGyU6rOleQ3fPjzxs2mgnUqMNwLGtymVfkao5mbQ/cUdYRvO0QEAzYiRAbZ7KORtPC3fCuBJGXYagmQz8ES2m3F5bw29YA4mxtZdo4nzEZjaARAQLHwcsx2mB4wBidd2Nzc3hcJ7nrGpjGx778ajxgIYTXsgu+iLh3fSWQiC/4dufbzMvwetGhtOti1ay5opGFIGXbWVjNDCR07lmAsiuYx2rGZ7zPhK1VCdmTmidWxzazGXWwRql9lA3ouXoJC4RRweZ4bDFaK60df95WJkf4WXyu4vd2YmSBYNmmOGasrKlhlCjIE48+XyvACFmI00/ENhY3afZBeJjl+GbOwnuEcxtnSQQNG2Zvx2osaDAvpxVzscykAxrXABoff0JL4+2kkXK6rfNbAURr0GhebNHjLHFtbyaoTRuGxaKaV6/Pcqb4T7tF0Ep44ovK1U6trsvPrJhdi+nT6nqtP4uG/+K+kuiz67dhDoZbZWu+c8r5XVCKP6+r/ePj0r+bnalmdcg/9hwKH38CDW7+buUIDcYQyUw1IOk6gc0Sap98FW1ZYM0n5t24oNGK5cbXQuTvYOnWcV+n9qRZvuKfPP7EnqBzlwBHoBf1yNZmRjNsuMctx0xaHaf3kdQjp5VdEwFS0AiroIJBeJBlE4yX5dThQtWMn3bgIFrc7aUReTTTX9IIRNA1y/bqaNEFuxlYotmeFDONFJjeFrZQzt16oA2tb7fwZfxtnNjx57Y5DXGgdc9nGNXtu3ktYNl6rUQjYGE2aWtnbHCfNsl5uj71xwU/YSU8x6Seu2vB/T2YCwtOLebsrTd0r+x4a17+/5/+pNmn8cQemUKh5C3qPq4dNOQqMnmuAyo8X5vByGJtaNale5wsBBGcuInS5IU1plPoPJQ7m2vqioqyFXVZRhmKBRaGQe0YpbmsaZ0n7g0r2KZMnTe2ReztBCku2GaJG0ALaXz0/Gbm4K5CV/Djv7uz4ySDtk3YEkdsC+diZDx2f5MWSkP5otOLwhmAvlsLCGFjIQHmNjVFrcZCAAgcoK4ycH63q43vyVeDOgKcTWDZYr+TuKRzPXZAoxn/mkDjY38ehlxbawt+2tpkiCK6zWpYHqhX0ojxIbcSTgq3BCptxMHkC7RjE600jy9pjDVTC8ILMYHINobR6ksWaHK5S0cISTxjdgJDeGYDMtPGuhVQrPSZO9c0CYMIY8wPY+33qFmhGwq5jI73s4DQ6j3a8bTyEcQFl1mjYRBJu2ZZZiIVuwTXFQoLRXk4Ga2t3rsFII0m6T1aOdntufY7NjhmLVEwJ24NjsMC3eeK3r85B0iVjY+3bO3qMI2YELYAjd0R86QZZ1b+RF+ICyxRZ1sroW2lSdvdqR0YxBeiFYhrASa3D6cWkWmOgRWOMK1cW/fzh2XYIgwmG1SYh7P5UKtnas089MjguSRvSxsBxRd6HBjiAsTj3WdZDjB4rq3d0BE0a2e5fsw8sNfXe9u8kjA/pXmfFXN1B9RbjitW/dpuTcSfmeZI5B3b8Tr5xPF5b1Y+rXxwHt58XQc04nLYBBof/4uXWjsPImfGQSBG/9vY0+3qCa4FMK4VKFoB0nKCGj9eqXM051VDcDXpt8HvbUVlWPzUbFuLljQXD+5vQrhNaeOx4wLAkoTtQNIiutwCotZMKCOKmIHSA7O178Zl5tYvE5wbNMtpn5EqJodZAjacHTQScZ4lwj4Me4iDhftu7LO0AhT9TAKpJqqk3jYFePOcbm+QmJO13RoI11XrZf/m6zo+jX8m0IhjzQp+B+eu+pKaGZ8bpmwaZBB6lKUT+VrbVxiNbCIb2pM41NIhMDSfH9Hwckrc22FKp7k/iBSAKUAoKNixhC3Bwg7bJpToFKvFx9Ss7cLnCFiOAxxyT2MahOlcTrKTU0au02LL/+0UhTkq4VjC6Qyx3tbZaL6HG3oOOl/Fs2eDk+2861yKQBsW0w4w7FjcZuTh3LjhW/ZzVd8Vr2mzaQMA0zfjMLT4Smq1Luz13XmwI07gzR3zpGkSm5nGn++KmifuBiXm9ObaE+tN0wOiZWb2pPYe/TARMAYIMadaK1agfgynrK3Frl3tQCgKGGaxO12ugvsZpwlBI/gJWtyZZzZjbYoImPGZiTGOXw0v6ldK8YMniNRq6LXtZsXhvcOqVd213YzB/K5y5SRBxeYxNCvCPCl1OIfJYMHQzM7sVojju5fZOWznewie0amcbQeWHt+deUhlD3ZuwweQUQbZplq4ZmDcxPl4njZetuZWc02T62hurhHSPVa0MdKbt+SaNVwzFv3/6pOmCfnEn78QDbnGyqSFxsY8zywUd+s25IXH2Z6z8VHIFpopobugwnT1aBZnM4tQ1SNXc0Ajvjjjmi4OGqJTm3IHQsHS3UXMj/OrCqjVyeGUtmQ7tmbEWWbN1NnWWETZknuczX+InxvZ6tANn1h8CnwnUQ0rQBNzutr5CdovGtZjWVAI4g6WOqngtnmwwroLUGaOLJGxviN57KhZFAU4jVZJ2z+bICeZp6HS4u+261n0eRwAkjWsg4qAmuOjodnG5mv3bsl3QCMGiS1Bwz2mVY5FK2GMQ227Y5RiR7WzPbZ9pmizIIYLNvxOUtyNirwWwHBBI7rJkXM/h8e0E6qo8ETHGrIJwxoMvXbnqwlcHAkL/B+O6ufXNhfD1cx6iAEDRpSMDyY81aX69h00h33j47GgEbCNiPnHm7qJaU7TH2simu0bVoqwuPcN5loesE0mrrEViY22m7jMixfm6ehTWmeteWZJcw9RzDWNrQkotTONBu7a1PFpNMl2/AMyDZlmR2OvlDbeyu8ZTwlvVRDlCm1LIY9003A0RQst7YbzXECxDX/de7UUWCdfIX6sa1+3ZA8t/Cf2GnYvFbt2Sa1tC8N2ND0OTpFrGK3MNLOQbVjBaOfLieqG6PWje6y2AuNWwqxu3pXPDbaFaMNiWr2XEDBab7Zt2SAB0q4rbqVQr5uGwl466Osa+GDEB8W2SHYu9Nqt1rn24ajBq9dw59bOFgYrgsbHn3g+sBkipkJk523XrGhVoh4Ry+CP5diHLB5zpBtqbBpw28hM6BB08zVaCcE/N2jwejaL1FZ68jObWh3RsNcAGtqB32EALSIBDU9TmCSfhG0JWxyz0nyrwBq/gJsF62SUumaFfUMs3IszHDe83SrkawXUgkT87yYF0iYLVIvYGEPRXqLsK0omksukUCoUUKmUkM50ycZO3DlNADrYvcD6bdijUQvaFDRsvVAIvmz8XC0s4d6bN3bMk5gQNk3Ix594TlZrk0+ihXZvLdDa6Vub40Z/IhrOBQlXCzmnUAC1y3fze3O1fztmEGrIa8sTaWV+uNe2Va5RthHVuC5Ixa8XZynt7qcNhhWIIr1OLajGmE07xiJgFWuFFwfReJhTI0OO/0Ecj1bY7HtonW3ZJPiB/yR8qe5Y3f6lPEI3GNA0fnfjave67MKKehX1Sok7L8kmltVqEd1ZD/PTlyX1TremSqDhJZHp6oGf7oLvZ2U/GaSSuk0FeG4ClUoV2UwWxVIRqVRKQMRPJtCoVpEoLuCuO27tgMaKoPGlZ5u9k87Lt3USTYhgtJ40P9GAmH7Srt8kX04MDOKLX5OB/3sod8yv0IadRO8XBadWAi0atolmN4PGSiZMq2u3A8ZW12L/VtuXO/59JAfE0dbtgMV2D1u2MjbYgGkFJ2/LMHf7c5ZTBvzOTRIL2GO9hHJhASlU4ddL6CIS/zkAACAASURBVMoApcIMko0llBeuAtUCGn5KO3Oxj6ufRaXuo6u7B6VKDd3dfbrfbior/VstcNWqdeRyORSKS7IxeWFxAdkUcOuODmg0Kf/4Bx/74jMR0GhalC0a3ug1QmdTK7MmruHa/e1+bjWuO8YmIWo4mYhtQKiV4MXvH/cbxNlLsxZtds6JtnQK6FqCg41ALOMHaZdRGan2dPt0tgBW3tsaMCKAbedmGb9EZEOm5cG73RyvBJDueRoFcZ212l3LHkNATCaKqBfn4DVKQGUetcosZmcvozeTQKK+CK9aBjK9KJVrSKYyUgXdQBKen8RSsQTfp78D8HK9JBxI+mksLS3JPcqlkoAIt44slgpgY8Cfev9PdZjGSkzj8T97OgIapgt8y3BceK1oR+tWLKTdonWFN16wZhd764I3u5ii7fXaUf7vZ1G3AikFjWYBi9+v1XNGjrF5LC0cg3GgCsbsNZpSwwlOMj9u1ugy5kt0XNFy9+A72bekub9GHGCvFQhWBl69cvCcQb6KtjMUEDacVTeHTiBdn0fGr+DYkf04dGQfjh1/A6NjgxgdHUQ25aFcWEKhymiKh5nZWckgTacJFB5ymS5UymV4yTTKNG1kBzxm0iZQKpWFFadSSRQKi8hkMqhUK/jMJ36vAxorgcbHY6Bh46PLUcl4SGwl0Aiv1dISijVm0nfmKsrwfApOtAy+iUoFsXcnc9LZmMGG2+LRnlYgw7b78rlJngqFLexlGnfiNoOIprlEgcRp72doebzPhToknfVrm8e0Awp1ijhCGc/LcMwGbt5smU+bPJL4fCxXSNYOuF3w4TH2GiFo2Hnkhs9haj67dvFRGCHJNRbwhT/8NA4e2ofV61aje6AHXiaDXL5bHJ/caZ7bE2QyWZTKJZRKJQGFVDKtldt1yE703JlPQInbZ2oVPapV+kMayOe7MDs9LZtKf/aTv90BjZVA42N/8k/qCHUXqGTqOaXnTlKODWkFC8L61c1UO7marbLHw7yK2OLX1R6CStuFKNl/rd9rSGuDiztdtaLPZEEjzMw0WjBI3OI9WuU0RJOE3C0gW7EQdeaH9w4Tw4IJa9rSoBnAXMYjExWAg2KavVYr0HA/s+/Z9iVdOWdjOeXREmiXYVRNgBqkrGsXMG4sTd5D70RK0jRreOGfvoXJ8bPo7++Gl/ZQbSSQ7emG52fw6quv4dmnn0Z3dxZ+0kN3Vx7pdEreWrFUAbcWXVoooLe3F5lkCsMDg/L7mlWr8Oorr6Cvvxe+52NgoBcD/QPI9/bgI//2lzqgsRJoPP5fn2oBGlGxtAJmt8+LUMwVnJutKKv9rGlBijkQjrg1cGgrf/60S0TT/UajwhIfx3LaMX6u/h0Kmntu6FjU+8Xpfqu5an395epn2veK4LWCKVvmmds/kwHBNhGaZuZ0bc7RVvPdDBpqDItnI6j0raEr5aO0MIfP/N6nkfLruOvO2zA01C9HsjXB/GIRT33nH1EulVFcWMBDDz0gwt/TQ/aREjZBFlGu1LB/30HsvO0W5LM59Pf2mmiJjz0v7sL9978V1XIJ5UpF2CD3h/3pD/1EBzRWAo3f+ON/DECjXdjVVncyXt5O+OyCaBs9idsRMXajZsDKoOEaOO0En5ZrSI1VM1uzpB3gtbpW1DywfTKjQhPdkkDtKhFk2yPDYUVt79FirxAd57X7VGRU3zdoGHYlDYfceWoNYNeiLFaax3BudDNpOinZXqDh0X1JC6uG8twsTh07hD0vPIc9e3ajK5/D+977HqwaG8Wzzz2Hp599Hg89cD/uuetN2P/aXtx99x2oVtRHwQ2StHmSh56ePux55VXs2LETvu/Jd+xzsLS4iEuXLmDHTdtQLhdlA3DuyiaboP/4hzqgcc2gYaSxFR3VcOr35/xspelDQQ5ZQBNbWGZLRWEX5iLttLVo+zZ5HpFzTF7JcoykFWi0egZXmOJMg848G2puq7XNRkjRhK0oSFlha3f/lcBQQdn4aJwIlMyoiVgwlZrHkVHqWFtHYVqtkab3YTgEU9uZcMXvpamveYGMksh7EtBQsEiiistnT+L0scOYn5nEYE8ely5PYPfLe3Dl8jj6+vswu7CAD3zgA9i0aROmp65iYW4Wmzau0u2Q/CTq3IRbfBl1JFNZnDh1Bps2bkbCT6FcLiNRq+LChQvo6clj9apRePTvyBacCdTKFbz3xzrRk7h+b0LRj37hHyLmyXJ0NL5go6yjvRdedVikNjUyrnDBRR2luoCjfg6GIeONaZYbV6vncQVQvpekgGaThk40PT8UYJcRtWM68c9dgbLPpJWVyiQkPdwB7VbnLwduEcAwDM4eL8lLlmlJS8d4JCVkG7bVoRYkuglfzraM5vpxsG8GS+JBHVVfU+Q4njS7bZnnlM2t+Te/r5dRmJ/E6SN70Vichp+oaGQjnYPn5VGrJ/CVr3xFUr0fe8fDGBgYkHApox7Mtejp7UGtUREQqlVr8m+9VpcNuY8cPYpVY2NYKpRQrdWwuLggkZLufBe6u7tRKRfRqNVQKhUk7PrxT3yqwzRWYhqPfyE0T1pYECtkZ0bPcBd2u9qTKNDYBWuZR+gMtYJNjREX8uU8+VGNa+Eqfp9mu9yQcy1MN0zF9fa7AKbRkPDZ7fhagYjNwGxmClEnZCuzLg42wrRCB0a414jxWTfY39TZK5Z/2DJ7gUX7f3bPXCcT1LIN2QDKY+DS7Y0hfQ+NE9tcyHQv00s6zRFMtEnuC0+uRQenABf3VU0kZRwCXtyD1QcWZibwuc/8LgpzU7j/zXdhdHRIcieYsXnu0jSefPIpjF8Zx9jYqOzZShOjv68Pa9etxYu7diGVSWN2dhbpVFpCqI06mzcncMstt2D/gQOYnp7F2NiIANTatWsxOjqKV17ZI+OuVSqYn51Fb3cPBvsG8I0nv94BjZVA4xNfeHLZ5K5WQOJ+Zmms69FfDhji363EbOLCFm+Zv9z5yzIB095Pu+ysnB0a1/TXqvmtyg7GwtwI22rARKV0dzJ1tkbnx+nB0WYpu9EqUd5G2G0D5ID/8XlNn9PIObZVsnP9esKAhu2UIun9DuMzTmEdvh27uyrIMdTJ6TWq8Jk9Qf+FVKPS31ABd1JM1YsoTF/BxMUzSHtVfPe7T+HkmfO46+67sW3bDdjz0kvYtXsPVo2twSOPPop169aI74F8aXBwUMyN6ekZZLvyeOqpf8LNO25CVy4rAyHzSaZSmJlbwPnz53H3HbcJ8/GSSVSrFZRLRaSTKfF/vLTrRWzbvg2b1m7AD733hzugsRJoWKYRCn0s/NoSNZx+Fy38B6HWdsKT8YGIRoq/n9CI0SVqiovMuVbza5GYOaJFxmo0aUyPDXwhwTho5uiSdwVCjjMmkdJ0I3bulnCxMPOywNpooBrp+WG7IjvzbHIUdBzG+WnGZgWcUYPwxzoGIrHwsG5HppVX013L9H3osxCwor21QjskuFpQe0LfNJsh2hky/o9IsZxlJOZdOkyI75f9PD3xU/momWY5ab+CZK2A2Qtn0IUiBvJJAZdSDXjl4FG8sPs1ZFI+Zq5exmOPPYIHHrxfU72XCsIWBOfr3Ck+LWYIM0H37t2PdWvXIGUK1xhuJajMLxaEnYyNDqJaqyCV1JAsfR+8BqMuB/fvx86ddJY28MPv//EOaKwEGv/6k1+RlSCWuzQ0MV2h5W9jGhiNwo10bYcoCqYsJScpx6zVMG9AjlFs4PZ68QxQ/l1nWz2TlRiyllBAxLsuWwsooChwRLWaXlc/DKsYVTta8HFTO+QZgqc217IK01zb9m1RZ53dp4S9G8LenGKyyK7mIdiFSWMiWTo/tueFFGfRmRH6d2xXKhmrE76SfEhD+3l9fUYzn3aLAenvacYjt6PTUW/Ld0kaL9slBiFjcaTAN/vE2HeTYJmtA55MmnLNMct+mlgdnbxmPmy/DzNCTTRr1OFL13APNY/CSp9GBQOZOl787tdxx01b0ZWoIo0KUgx5JlLwu4bw7J5XsHvXLvTns/jVX/0lcVby+RlOrVZYsFYFy9k5Tq4dpouTLWzfvk2egr6KarmMdDaL1157DVu3bkVvPoe610A22yXn87xKuYKurm58/atfxX33vRVJv4Yf+UAnehJXgk0o+hMf/q9R72NE76o2FEEMpC4EFXtxWUxG+dsbaHPeQJbFFg+b8RjtFxlNKPRxE8Z9CJ8U12g6lyG4itgKnxZ0h0e5etlGWEROrXlg6x4CF79tL0cdrXa9cQw4gKSja2smxZKvVH6jkai4idfqerZPRWTOnYkR4HV7itrKWfo5pPGVcSBzcybTrCfw2dj6GVNtyspSCqU1De1x1lFqwdne3v2cnwVO0VoNfiot9SD8l4wjmyhh5sJx/PWf/hGyXhU/9AOP4sbrNiFRq6NQruNrT34Hr+4/iAfuvx/lpXksLC4gxYQto2Cy2QwWS0VhCNIHo17HdVtvwAvPPQt+RwaxOD+Prq6cbFC9dctWLCwsoF6rSpp4pVoVc5ROUTKRDes34ML5C5ibm0UKHl54+YUO01iJabzvVz4XA43oGfGFE18w9uhWzsk4YtnNpOOOxsAJqF0TIqeptnVyEETrBneV362Dzx5rt5WMZ47ye13gpKehoNtQY+jQDIGg2Xfhrik1n9w5iWh1o7/DB+L9rWnl+AikgbGlOnp0KLTy8DoHTgs0e5VgzCa0y3ApD+Nck23o92FKvbbPc5ogO7NtmU3SKRrju9H58cy/FvAt4yIDSDpNcHS8kgbORCvBZEJuBY3iDPzSHLzSIo68/jreOLgPV8Yv4/bbbsVNN27DN7/5LcwvFXDzzTtx3fXXY2pyArV6AxX6MRIJpFJpnDh1SkKvAwP98pzM8Fy3bj0unD8vfopGrYpDh97AHW96k4xrUXIyLsm5CwuLSKaSyOZyyOW6xOS57rrrMDU5iXq1jq5MNz7yn/99BzRWAo0f+qX/U1avTX6ym/CoSaACZgXT/VeXRuBZCMwWe53ofRUKambRx9vvtwMiV+PSjOHdrHaRgiZDjaNaXhesK6hWaNzrudsr8Hs+t7aO8+Qe6qxMiIkmbIWmmcZJ1eSSpjBAtR43l9REsuMTzWvyBsI5o9nnbvYTBQwBDWEIxiMR2x4h7uC188AtF6x5yemSTq4ClKGJQrSU8ZFJmBfvRonEfHF2mbPvPHodNYXsfLZSLMJ6TB6G36ggXZlDsjSF/iyQS2exuFDG4ePH8eq+vTh77rysH1bp/tSP/yiu37JJ5t1LpVAtV2X+OI5k0seZM2exbuM6pNMZGadE17yEJG5lUknMz83i7OlTuP3W21CrVlCtquuc5fMnT57Cxk0bpWEPP2d4lucTeCQ07afwrh95Zwc0VgKNd/3i7wloBBTTLnBJuAm1S+Dxj9DtMNvKozu8VfKVYQ9KL+uomRCq7fEoC9jQavGptOgubsfGRcLFznMtOxHfivOfFUwBNF6L5xinq/1XmhEzCGiWR9A/MqAtNkGsAeYTCJCSurN7Fu1041ehsMhWlnZOREB9SY7yfdrbZncyAqYpjhIAMuaV1eAqdGGeixV2opP1qSSSIRsJgZnjUzZhTQLp8M1QonHKUMNS4yow1+CZmC2PF3C0PgkDUALNZj5J9SXD0lyfz69ZuwqeZDNsI0bTQtvpEAx9iZJIcx0AGa+O2Usncfz13bhzx2ZsWD2KrkwO8/MlVBM+dr+2F08/8xw2b9iIjetW44H77kUyQWFuoFguCxDQv0O85liuXLmCdRvWyffqr/EkG5Tz3ahXMTczhVqlivXr1qNUKCKTSaMoRWwejp88KcyCyWaa/JWSTFHCK9d3OVHHe97zwQ5orAQa7/n3n21I5Z/nSShKFoTnSSlx0vclvp70FUDEvyEhs3Ch8kVyoVUbVWfxasqufGe1LhvJEDRMuq7Nv6BTSl4gnW/UHHafD3OeLHaChAGbihmraG/DXGScxga3wmCB0AoG72MZjQUd1xbncRbYrCZnLoFGU3gvUv6E9JH0CAoM6QnzUJ+IzJskMqlWFwEzZobPNGWO2zgc7ThCDW0BWue2GgRHVOsTaCXfwyx2K9QCDsacU2ZjqjgDpqDrn2OhgNniOuvotEyB+RDybi3gsDUeIcCAM0GK82PT8dXEqktTG3G+Mqci0UCawOYnUfOS8Bse8l4djflxJGuz+N4/fhNnzp/FXXfdjUceeBC14iK+9eRTePX1w7jnzjfhhhuul1yLNavHkEml5PoUajorkylPErDoVL08fhk3bb8J3KSa6yWVzoKt+ubmZpDPZnDw9QNYvWoNMpkc+vLd0lxHcDKZwhtvHJZw7lKhYDY6byCdSaFWKom6Y07qe9//vg5orAQa7/3VzzasYFtBtsJjbdV4gpUVMKvtfdq05kZcgPwRVlFT+mePo+qx1xbhMF5w+5lEAiidgfM11HpW2/GaFiAss7FMReo+HH+A1aLKamgyqGZ1hdYKjguEVigJAQ0KQoPCmZB2cyKcIjNKm7NZto7TcuxEMiVgK9c0XfOtmWLHbe/HMbEyU+ZGTEHLJKK7pwkwiLYPHZOi3QOTw33DOtcB85BOjOEWAW7Wpnucy1Q4Lmmya4DHnWvJAWHPU6Zqmygb91SVpDL+W9Pwatr3kK4sIL00hZxfQ3emgVq9hkPHTmHXy3uR7+4RZ+Xl8XGMrV6Lwf5+DI8MYXp6GpNXrmJy6irGhoZEidUJvg1I2fs9d92LNw4dwuL8jDz00tKimCyyHus1bNmySbJF9+7di4X5RXk3ogAadaxdvwGzM3OYW1hEmmBUrUoZPZkI54JMMAkf+w6+2gGNlUDjPb/yBwFo2AXNfynQjIMLWzCmh2hQalwuLBMqVQGryx6hrubm73qchm3t33Y8lnFYrS42pVkgrvNRAMVc27IH95lcDenenz0U3OexjIOf2Xtb8HDZidX+XKi+CAe1lI96TZ8zSbZAtsE+DLku9A7049LlK/DEw6/ZEFIYZaMIvA5Djgbs1HZWVkPmYQHKjt1lZzbIIgKe1HPMQ6lp4ERt5BiaCWauBSDoBzAgaX0zvLdrlljwsP9akNBxKUBbPxL9IUmP+RbKPKjhyT2rDR+en9KIRq2I0vQ4Lh/bh1uvW4XBfA6NKlO4PdRTWbxx/BS++rVvYPXYGO66+w7ctGOHpIJ7yQTq5ao4Lefm5rBly2bTRLiBxWIJ6XQOvT19mJyclCIz5nG89MJzuG7rZnR3daNWq2B4dASLi0vCQF9+5VU88MCDKFcI6HUMDAzh7Nlzwl6SybT8Pjs7gzvueBPmZmbQ29OLjJ/Ez/6rf9EBjZVA420/9zHZLMn9T4zumpos0jbeAQ1dqD7qlSpSJk7OBVk3FZk2dm7Zgz3eFW4CEo+zwsUFKLFzph07jjhpzOIkVenCdiIBkYQrfVILAMG+GA5Vt4zKzokVVPdz14ZngZXmMoThYApKg6aYgCGdcxl59kYiKbkoajIocPC5ZD9YPheZBSm++FnMujS5FwFgWHPA9+B7qYCJydyJn0JDtfFxhyBr/SJagNWo6T3JDDivvC3fHU0eAS5ncdAE4k+KZh5dF465kqLJUa0GYEvzhD4ESVOX49j0Jokku4YXZuAX5/Cdb34VfTkfb7n7DqwZHUO5XMP+Nw7hhZd2Y826NXj7o49g9eoxVMolpNJpbZTjebh86Yr4GYaHR7V+pM6aEl/2dIHHDM4EUK0gm/Jx7NDr2Lp5A5LSmInHGlO5VsflK5PYvHULajQxxcdE0FWTlsrw0oVLqJTKWL9+vbAgshHWs3zgJzql8THMcFOc9Ksf+He/17BlwfbFWYYQCl7zviikpTb2zxdJX4PVfBEAMotcHFcMvRmAcCmx/V2qFeymy3QcMqJhhN4+CAXACokrQC6TcVmF1aBx56lL1a12jTMjywICoTQLUBxnaEj2Ya1mHLzi+lATggCoZe1C4sX2V8KijkSZJ+roelU8+ZoDIn23A/AO2IgVcLcprnFOals7vb+M1fFbhEV2xlYyoU9QwMgWjbM2iCxZ5mJC2JYRERzt3AbzykQr+sCQQIoMg5tl1wvo9WvoTyeQ9YCZ2Sm88MJLOHPqBO5781tx5vRJXLp8CQ89/DDuvfduVGvMtVBzVE1VgoaPU6dOYWzVaqRSGTFTGf5l3g2DIGpe0jNTR61UxIkjh3Dj1s3IpJMolcuSz0FT+fKVCXipNAYGB1FFHVm28isWBfSY3JXLZnFg/+sYHBzAkJhBVQnFFkoVvOf9H+gwjZWYxvv/t8+II7RUrYSJSzZ5KsiEpIOUX9PBpeZJ4CwUG5gcPJYpaWi4sgq2XqP2DTWl1cSWGYj/g+zGgIZ1zvJ76g/rG7BCKVpRvN8U3NAGF+Hk/hcOiPEz+zd/5yJlJycXSALgctJNhUHEmQ4ddMa8SLCOhKZcXc2MSKq38XmQpbG5i2UzLrjpPIZZrBQIaxFZQLRz7Tov7Wd8drIhmTuNkavPRq6pDmbN+TLhZDb8J+Px1JTQjF8NN+uxWnmatqFMqRbV/hT6vqmplVWk5NgUkrx+eR7D6Tr6vAq60twmoAI/mUWp2sD+/fulLmRhYV5Mkp7+Xkm0IpsRFlQqI5XyxURZvWaNmCYLi3RUesII2OtC6lRSGSRSSXnnLG9fs3oVZiYnsHZsDESUKmqo1auSg1FpeOjO90hGKMGA/g4WsvEZC4UiRoZGsHv3btxww41Cqln1Oj8/j1K5il/8pf+lAxorgcbPPv4F8WnYvahI1SoSQlObmPEDE7FjsDuI7auDSZ1sXCQaqlMdKvSXDkRehc1PqjUkfA9JoxltZiY7JtlEIxVgrSmwQm5BQdiCpKEbE8QmJxktawUlSIc3oCbmgB1nm16YoqFtDkZssipGgkn1+RzW4SrbvEiEoSFt6pRZaF6FZKtSkAQAE2gkPfFHEAzVyUihZSRCI0uWnQXmQVI1rESMTE4IBVcbIGm4lp8TRASQnRR828lb5oti52s2qDA8AUA1n8j6kgbklf2pWSisjo7kIL9cG+V46aREcCjEfjItz5HykujKJFGcmUS6Mo9co4DebBL1alk6gbMd3+JiAd/4xjdx8sw5PPzII+jr7TV5FYzO1SWcyqK07dtvkOdavWYM4+PjAhx0C3leEocO7MPmjRsk/2RxaUGYWi6Tw8aNG7F790vSvWt2eg6ZbJbBK4yMjaIr34MTJ07JOpycmsTw8JBkgHI90sy65dZbMTMzK6ymWlGGtjA7h9WrV2PPnmc6oLESaPyHP/irhoRCG0CxWAQ8XzLwKNBs905hDaowdVUGm8yosKim4wu2lJ8L2jIAq2FFW0m7+BoqlbJcxy7SQEi0PtssbKXFIgC2IxOpv3GutjJNbE2BpfZxc8kyC46ZwuayHXsvy0hk4yan34WYERR8U0/BOeP/tBgtmuxEh6E0JTYbAtGRas0INorRQjhj1tSqwc5hShY0wqPPYJLAaArUKIzKJMQ/YkBIsi1NvoXsZWJYjaZQkEYYliZpsDUxqQiu4nviuzPhVUYhbFha3rGXogdXHJwUtkKprIyDoXH4SHk+8oky/uFv/gKF6Ut49zvfIVmaxHw6eN84eAj/7zefRCaXww//8LuljL1aKiOXzuh9EgQW4NAbr2PnzpukHygjJFbRkA0RCA68uhe37LzJdObSuSLTK1cbWFhaQm9fH559/iXcesstMtvpTFbAsVAsCrAdOLAfd959p6SSa8i/jpGRUUxNTslaYj3L7Pw8Jq5O4sZtN+AXfv5/6IDGSqDx4pGLjVJR93+YmZ1Dd08vUmkfk1Nz4OeMu9PW48sqMzuPgiwar4GlQlGFoQFUqupwYhUhpYUsoaenB5MTUwJAfGFlI/BKr+lw8yT0paaLtmqz2YjWecVgBcNo/HtpfgFLlaokeC0sLoqAyY/vC9sRhyMzCaVVvYYGrWNV80ascxcY6sujpyuPXFcOxXIFZ86dF/8DF5ICmgRchf6LxjZuQ3H4sUNUlY63Biqs4BQnoxZmUU6plW30QapWJMdBw3oELNnZi8AhHbdJzdNIk5F4vvS1VOdlQ0wDG5ZOZ9NCo2u1qnzW050XCs6wIZ+dO4c1asxpSMo1FUwUOEjNxZ9SryHjAWnfl2tlsirAi0uLmC8siSMwk6PGTosTta+7X1KtS7UaxmdmsMj3TTCq1dFYmsfspXM4snc3jhx8HbV6BY8+9gNYs3Ytnn/2GRw8+AbuuvdevPnNb5YxcQbZLJiJV74kgCWwMD+LpcI8hocGJMzL8KewzBrn3UM6mcbVq5exanREQEOZLedFfUVcP1RW+w8dxo03bhcwZVfyJZo3hsUtLSxgzdrVqNTUXEuID4XAprVEXBMLSwX5fXBoEO9+d6c0PoYZzY7Q6cVqg2XExWIZ58+dx+joiFQJsuCHC7Ern5XwXrlckU5IXOtlLtBGXY5Jp+nZBgqVBjIZrZIitVwqVJBJ+5KLMD9HJ1QdmXRWQmsMoXEhU4DmFxZQriqzqVbqsmBIHelVX716FLlsGr29PaIdi4sFWcA9Pb2YmplBqVgWmksNeObMOfT19qNUKWN6dlZ8DbzH8NCQNGxZnF/AxfHL6Mrl0dPdhTWj/Vg1NoiFpQryPVk8/9KrmJ6bR4lZkPU6aJpQpxJ4cukUCkuLIozZTA5bNm1mmgaKlapoYAq3Cm5Fwnj8YVds1jeQVVHQkilf0pX5zOOXL6ufwTCHnTtuQCaVwMVL4ygUKkinMiiVtAmNePblWXxk0mkUirT3VdtqirRGTGg6DAz2i1BMT83IfNIBODo2DNQrKBZLQuWHe3vge7pRUKVRk/MIlOVKWf5lO3/hQaUa0kgKuFxZmEdBGvVW0KhUMXXxPOYuHkc24aNKwD17DgePHMGliQnku3KYnpzAddddL+FUriW+u1yas6l5LVLSTkYkGzjX0cc6ElskJwyNJfU+lhaXgEYFQ8MDMl/qv2Ek9XwYuAAAIABJREFUhOCclPXJ6+zZu08a7pSLFeS6ugLlQPNjzZrVGBgYRK1aNj4sTQojsxJc8T28fvAgdu7YIWv1scd+sMM0VmIapy9ONqitCBxcpNQsNmxKZM5m00glEyiTjaSSKBaKUgREzT08MmI2mamiVK9iempKzu/r7ZMKQu5kRUERVK/WkGV6sTE5eM/Z+TnpoiTKnfco1VEqVJHJKmUcHOwVdlMtFaXTNDMr+UYLi1UBqomJSbl+3wDTkiuSXMQoDs2rZJpl1GUUlpYwNDQoDjB2duIFCktFTExdkcVTLBexactm9PblMD45iwtXLuDI0WNSxFStlmWzHVZHkk7NzS5IWPjhBx/BTdt3yt4a2TS1I+k+kElzEx5NEq2Ua0hnEvCSHpYqbEHHhao5GuPjkzLfFCja3EuLc5ibm5awYtLPolAoobe3X3wAnGtuHUjQKJeVEUrKvq1ahSdgQEZFEOnrG5DzaWryWPaSoEanti+V6OzWCIQ17ySBT/yf6nNiZMKn/8JLyjn9wwPSl3NgaBAoVXBi/0FMXDiPnlwNjQrNMLIz4PzlK/j2U9/FYmEJ+a48+vv6MTU1LRpfuoQzpTyTkTHx3fOdjKwawwu7XpD7LCzOo7+vV0LZfDZGOG644QacP3VC2KCwJxPqJSPRJsEJrF27DodOHEdvb584WLnmuP74vvv7+9HX1yf/EfipAHzmHtUh4E+GTOV34cJlDAz0yTh//hf+5w5orAQaz7y0tyGJOsbzzsXHBcfQFX+n0BHZScmpJbRqUestGF8nsJB257NpsUldG5tMRGoCTGxcHXlKD/lyxcvu+8h159WpJ7Uu6kykRh0aHBJPPY+jkHHR8Xjp85jLivbkZ/39vThy+JiYExs2bJBj52bnMDw8jN6eLtFSS0tFzM3Ny33Gr1zF3PyCmEReyseWrRuxZs0YpmZncOCNA5icmEAixcVdFG0tocFaQno5nDtzHgMDwxgeGpMWcatHR8S8osBq2NDDUomsoywLWxZ8KiEgSg27adNm9Pd2YWaugDOnz2B84goOHzmI6bkpdPf2YWhgGJu3bMHQ4KjQ9aNHD8t1j588KgVXwyPDEmlYXFiUEGOOrfn7BuTa5XIda1atxW233yEMkdGAK1cui5DyOarVOkossqtWBIwoVHwmziOZy2KxKDuxL81Oy3hlJ/ZcBjVUkPE97Pnuszixdz/e+fZH0N3NFG/2tUjj3IVL+N5zuzA5N48dN+8Uk4SmyJlTJ7Fjx00yXr5DMj9el6+YLGx2flGa5JAFPPXkk7j/vrfIWElnu7ryYopdvnDZtHBNYM+ePbj99tsxMTEh5i6ve+vtt+HosRNiUp4+dUIcxuzeReVVLJQxPn4liJxJ1CyTkwK5oaERYZRjY6vks6mpKZw9cwKnTh/pgMZKoPHtZ/dIyLUrlzO2OP0T2ti1WqtKHJ4alT+kg3xRXKz6kxABZVpucWlehD2TzghT4SKWLfGM/VyslCRmzh8CkICScegJBjE6IlGCurCZYrmEaqUq7EA0lLSgl/TKoAELz096CXTluoRe05/C+/E8qdYkBaUPoEaq3iX34+KlKZbkpsGVqmjvfD6Hvv4eLBaXsLC0IIyJzcopXKx9IAXu7uqR/y5euoy0n8FA/yASSWpyJmGp74HXFw0v2lz3JaW3nwbE1PSUCMr69Rsw0N8ryVoXLlzC0aNHUSwvoKevC34qhYnJKYyMjOnWgmQohpkdPXYI9XpVtCHtdt6vr0+ZSDqtLe7m58gAgdHRVcjn8/KerrtuKxYW5zA5MY3ZmVkUa0UxYWhurlu9Fhs3MvW6F1NTs0LtOQY6cennmZmfwYVL55FOJXH80GFcPXMer+16EdMTE3j47Q9jZHQM+/YewImTJyWqcve9d2Pjpk0i+GSFExPj2LFjh6wHrgU1yRj+rkqUzEuktK6nUsLizDSGBgZQqxFsDVtMMW09J341ZnqevXAB23dsl7HbEgWaGXxZXAOvvrYb22/YijQ7+iToMyFDy4jJSzOPCowM7rtPPysRlGQ6g3y+W94Z5/S733kSn/3D/9IBjZVA46vfe1Eay1GDU6DEFpbwlS9OyoznoyuTEQpJQODLml+YDzMe02nRyHRkcaGLk7BWE6SX8mOzhyZBSPfN1B2vaApRuLmQuMBE6OigSqXl/tRINCPq1ZoAzPzSovaJqFbRnc/LWDQBSe1kmk9cTOxMXaRZUiohLRmrGguWqslC0RTdqe9F0rvr1ExkREqb+cwETQmPEuA8T2L4wr7EoQnxqbBSUzm+9nkg++KiZD4CQ40EGo6rv79PGslMTk3J/FKYl5a42TCQpynItOYMHcJl0fjFUlnmjsfmMlmZP5oK+VwG5UpR5pZ0W7YUZFSpTsDivTK6kXGxJN2o1A+SRG9fLyqVIsolrRwtVwvSTEQS2hoQoOX1xAHJPIZyCVlz/4kr47hw7jzOnjktY+Hx1WIJu196GcdPnxTzioxxcGAAjzz4kDAEOmipbPxkQuaCDko6LGmyLBWWJN2bkRKdOt2v9ezJE1i3aky2EEh4dFZLhaSYE8y5IJuZnZsTx/Pg8JCskyC1nTGsMv1ceRx6Yz9uuH4rEg11gNOHNj+/qEpPlA2Tv9I4efYc1qxZK8Vu/I4Khwzl1Mmj+KV/+8sd0FgJNP70q9pYmGCQTpIlaMUjhZYaoqs7h2qpIN5/+jc0d0PTH6jJKSh0qvGl0A4VYZTycIJESoCEvgt2fc4kbfqySTaSalDtmUBQknGgjrxZjDYDUPM1kqhVauI7oQZN0MOeVB8LnasEBhZBScYg07Bt5qnYxxn1vVQUzOjkJKMgaDEELFsIJNg+LiVCTfCx3nfLHiRiaXbuItui446Alkz46OnuVvbEQi0CiO9LWTcFe25pAeWGVvyqd5/jqEqlJeeYqc+k+blsl8l+1WQsggbTo1PpJNaOrUKNQFhcksXNOWV+hc1j4fV4PDUsWY7scWqKteiX4bMsLCyJz4IJa4Q+mj6alaqhX7Iqgp/EJZINKSs/fOB1XDhzRk0FhsppZmZzWFgoYN/efXjltVelZ0VvTx65lI9KYQkZhqZ9YNtNO1AsV4X6cyzsGK7mQcb4Y2rC8MhWF+ZnMDY8KnU9NHnVVPaRzmTQqLOvZxLj41exbuNGeKbHp7LThrBFyYnxPBw/dhg379whDlYmCtJc5brhXJUl8SOBwlIFlXoDwyNjst6sIpicuIKp6XH8wi/8uw5oXAtoqD2sNjcXLKMS+a5uSbLJ5hg9Yfpt1tQamIxDFipRs5XptOtBVyaLq1cnRCj5oyyA9SVmQfu+LBLeg7YmnVoUWkY26JTitZYKC8jmMqL9aGMycSqXy4v5Q83BztMEBGoy2rQM6VIYWR1Jjc2dsxhqZbYntSe/Y14CGQeptw3zcuHOLMyKgCQZIzH7ZIj2hScL23Z9Uo2t4MdnunzlsoydYeBcKgNPTJKS3EvmMJVChhEIE3ZNU1ikvF2/X1wqClDwedmViucRNDnf/IzCLw7oXBpd6az4lCg0kv2Z4r6jDE/Sj8S9OkoyTrZAFN9QhjEH9v5myXfaOA5pbjJyQpOD+RGcU+4nwvoWjbwomNE/ZXJOGnV88+tfw/PPPou77rhdfE10SDPSkMzm8NKePfj2N76FLVu24sFHHsLC7AwWpiZlD9Z8jkwxg5GxMRw8dFT8DUy2yhhQpK8qm2aZ+hvYtGkDRkaHMH7lCmZmZrQlH01L7sVKkyGdQyYJjAwPSsHZxfErYj4RTAQUJVOYw0piy5aNuHThIkaHhyUsm83mZO3SZ8xQtoJ6ErOLRUk5Hxgclrnu7s6jXCqI03ty4io+8cnOvicxzGgOuX79ey+JeaILRgt6pD+FaeFGFsHFzEXFfgcEhUx3l1BPCgLDgBZ0qKnpk6BZwrx+ChupPW1UesZzmbQ6PGnjSoah5gmQAdBs4YKgYLDrNF8sw7EcDxeSTTzqN0DB3AJSXmoT3p8AIqnWYASjJLSXi5AJQqXCkiT9SAWpqeBltSYjHzxOBFaASBOhaGpRkLigCoUlMTcIQtTilvYzw3B+bh59fT1IplQ7SpYs9ZTpjMVrcf5s5ylpQMR8BfpoyOa4sQ8b3FZK6mQm66hWcfLECVy5Mo7B/gEZExOTzp8/Jy38b7rpJqxatUp8MZxn+kk0wa6BfIYNdxKm1Z+CAevK9JmAUkmBhn4q+mIkC1SySz1p2iPJffDw6u49+Puv/z127XoOO3dux6MPPCim3Nz8PL757W9J4taP/+iPYdvOnRL1ItSePXECY0P9EqWgP4iUn+UDBw8fxV333IOERwWijIDO1tcP7sc9d9yJaqWEmYUFAVIySEadFueXcPDgQWy/YTsW52clU5PHTNMnU6pgjj0yqjUcP34UmzdtFHCk7+al3bvFpCWg8v78vFQuYH5+VhzEzOnYvOU6XLx8AeWaOq/rNZqBKdx68y1SUv/kP3yjwzRWYhrP7z8qIVfJJfA09s1qSt/k6tNOJr2nBqWm5eIWDZfiNncKKDwWDVZBqh3N/SRoe3MhcyFMsAdjvY5NmzcJLScYECCooSVZiL0cFxZxdWpKbXVaG7W6XItCJO3qM2mNFHR1IZ/JqTnDqEWtLmOj34DmAkGNAsnnoK1NOSYgae2Kj7nFeUkpHuzp00jH4qLsGE4/hsT/JUyp4MZFZ0OXZtuhwPcj9RcZRozKMsWMTpASU5MSLKnNxSHMxDC252dckklNkseiSWzVUglTUxNi0588fkT6S5w7dxZnzp4VxyGPERPE1EcUqyUBjG3btgtgDY+O4cbt20Qg+wcHMbpqDcbGxiRBjHPChLFcxjdhaNJ1dgNXECbNZ3Mbm/+fSiVw9coUvvWNr2N+bkHe8eEjR3Hg9QNYt3YdNq5fjxefe152MnvXD74TN+/cKWYYS8+5S9nVixexdcM6iYSwKIEmQK2RxtWpSey8eadEcugAJSOamLgivpGBfgIxw9JJFKvMtzFZt9UqZiampa6EDYkkS5fAJyaHzh9ZxJFjR3HjthtRpK9EmFxF2bIEjlUB0JdEsLvrTbdLfj/7ltIHRwCTtWvC0vydIfoPfLDTuWtFprFr/xFm3YpvgGxC08dTKFXLQtOFRtfofOwWMKAzS6j7wqJENKQASoqK1I/Amk1NJ6dfpCL5Ejx+qVgQAad2I2ORSgo65mr0L9BWhzjCqAHJGijsvKfY3rY0nTUPCQ9Z4ywVU6dYDMqq7d/WaUmVIe3sTcMVsicJxdUqyBjbn1qcjln+0K7PSUakL0KjTlqtXCUbEj9Dkg7htIxdogT0r7BvRcKT2giCKSNBpMc8TpK7GEGR+UlK1eb8zDQOHzyAF57+Lk4fP46ZqSn5jtefmLgqHn3OOeeJ92bfDkYJenq7JfGNzl6OR5oHM7M2mZSEu7e87X7c/+BDGFuzTvY65fvKZDwBEdPTUQrNKhXdsjCTY6SJGZhV7N+3H6++vEc0b0aiYwSEOvbt24cDB17H0uKCRFFuveVmDA/1C0iJw1yiXlXMTE5iZGRQIiH9vd1S2eunu+TdbtqyUdYDnaBUQkePHsH1W7YgS5OooWOjv4T9i8joLp67ICHbYUZTCD6miZJcg94kkyk7PTONNau5gZICvPUFefSriG8riatMOMvnsXbtmJiBzHIWxZZmSLqkHc3IUCXvA3j0ne/qMI2VmMbJS1MNThwTcTJZpu1eFbCQ8GSN3vii+jOYdegnMT0zIyYHm6Fs2boFCZPjkREhyUh0QytGmU2YRoab3DDjVMwc2vI1zC8qHZWwp+zZyUzHomjBvjz37tQ0bIbRqLEJJkL5pbsV07S50Y06TLU6tiZmiDpGC1hcWpLzeI7N1BRtlUgIiDDHI5/NBSnY4i8gcxBnrOaSKMPQz61Tl8BGUOPC47XJMqS7dZJp16T+ReR6usXhRn8NmQSjxMznzjN3IE3qvwvf+trfYvbKZdRLBWSTnrTuXyxXcXXiqgAFE944T4xMUCMSNEizGclhFENYEJ29yZREO3I9vfI7q0P7BoZw9/1vw4+8//3I9/Tqu6uz8pfmCB2g9IFoM1cvQdOnjIMHX8cfff7zuOXmm9Hd3aXORWZ71ho4ceIEnnnmGcl03bhhPYaHBnHl6hWJcvEdcI623XgjXt+7TyImBYaAOSfZDLbv3CFdwrXCtIHunjwG+pTVSZi/i/6PFFJsEuyTVaXR19ePuRndYpG7vnfnssJ8CboCyMYEZK4Gfwga7NlKE09C7lJur4yEa+LQocPYfN1WDA8y61T70dLxzHHznkwC4xgk8c1L4pF3PNYBjZVA45vf29XgRBKNx1aNSeYh38v8/IJk7VF7n7twXrQx/QAEDMnVMBqV5obsflWqImMcduoYpO8iJaFPvsBioWT22kxLJyy+dAIQgYFhNC5Kan1x0iEhjEaYRjItwjM1MSEhOmpb9Td0S44ChUI88sYTLtEOab+nUQFhC6YhMX8X5sEwsKkW5fk2F0LBkTY+sy/LspD4mR4j7l3DoMoScWFsX9hGAyIkDAkucUNh00hI6ye4IJcwPzuF7377G3jlhWcx1N+N8uKihAa5mdlSuSIO0hNnzkjCFX8nkDJ5bGZ6Sp6nK00AY8l3HrVyWZ5DQLJMZ3QFqWxGNkE6xWzN0THccs89uHHnzbj55luwZs06VKsK5MxQlVa6zMVhBuXiPP7hH/4RX/7SE5JDct/b7hN6T/B9YddLstkQG9WMjgzj/vvfKhpd/BXSv7Mm2ZcE3ZmZafYIwLFjR7GWqduDg0h1ZXD61GnUK2Xs27tXmvry+S5dvoxzFy8I+NMc27huLYpUJLWqmFdsbHTq5GkpPGPxm20vKIrAtBncvHmLKASGv/laaEL35POydsnwWMhGhcb8E6bG9/V3o6e3V+pZpFBSNp9mU2L66zJSb0Uwefd739MBjZVA4w/+9CsNIjRBoFhcwujYmMT25+fnhL6tGhmVYqQbb9ymG/h6fpDZl2dMvs5WLJ7sKcFrMNeG2p/CxHRd6RZdZ5gwI2nezLrs6+mXYwgcFEgKP+3jmg8BmZlpTT9mgxQe15vv0fJzADmh3Cy7Zn9IDdPyXgQ9G/GghuExFHxN3GEST17OyffkxYmbqGtimq2MFedspSyRIEZjCDgUMppKykQ8qcthjgVNE2YdiuNSQskURjaCqWKB7CGbhse4NJ29jQomL5zFX3z5zyTKwF4Q2XRSNiWemZvFqrXrUF1awsL8HDK5LknDZmYmxzo2NCKO2EsXL2LNKq0J8r2GaN+ceb5SuYIrVycwMDQkjturk7OYYni1uxv1RBLDq1fjQz/zP2H1hs2oS8atL417+7oyOHL4Dezfu098BWfPX8AzzzyH/oEhbNu2TdgFx3DHHXfg3nvuEma5YcN6iUyI2WmaCdFByveu8+VhfPwiRkdGkenKwZMEtQqmJ6ZkTjdv3ISlYlEAh1qfDktGUe69506UCwuSqs+5ZkiXPUrYu4OOVpozNFvI6orFgkSQyMQOvvGGMIVSrYrTp85i3ZpVYv5oP1hPEtfIcC5evIhSrSIKTyJ+hZIoKObJSAtDyedJoKcrh2eee7oDGiuBxu/+yV9qXykWBEmD1jpYUcmXyoXA9m+MxQ8PDmnjFjoRBwdFSxDNhWbmc8jSYZfQSMDFSxek3wGFdn6B6eLaxLW/f1CjL8b84feSX8CksFRKXixDqnzRHAcdH7bMXTpqmxR2MgYLHNaPwUeggBMIGp420Kffhd8zf4QLW7ct0bRpJkSRKdAfQ4GwCW1Sgcr0eVPER7rO60q4dJHAqNmNvT09YqrMLsygXKiiqzuPpOQiaLUv8xVYb/PGK7vxjf/nL1FYWsDi3AxWjY7i/LlzsuNY//Awenr7Zbf0gXxeAHVoeAQHDr6ubCVBcyQjWry/twfd+azUkfR254Up9ea7xDfELFVqfIYv2RaoUKxidm5JmiHXPB+lZBrvet8HcM/9D0ni1tLcAl7c9TwmLo9LOFeaIyU8nL94Gbv3vIKz587gpm3bcP/93EM1IwqBGnx4eEQYpFB78S1oyJPsVEPrJUnCWrt2jZb40wlcBy6fPy+MS+aRnctp4kmBYhWz01O4bstmVItL0g1NzEO5OiNRPrxMChfGL2NkZCTY+0qS2kwkhuuD0WBGW97y1jfLWqWpaNmEsE22ezBp/ny/x4+flALGNatXC4ulY55Rp5GhYfzLn/+5DmisBBq/8bk/Fx8ZhVYcmKbTtKRos8xamuKWRZsytMjUZrH9mRDFAjL2cpDIS0IcaHxhzz77LB595BEBlGPHj2NsdBVu3LZNioWocUYGh5DJaCq6NH1hUhS93owosPeo9JzQ5K1SqYx8tksqHrt7ejC7MCuLjuAjqe6svjTgYxvT2JwKRjxITQkS1CTMD2DOAunrHLM26Zg1XdOlopSZjGYsGkbWVgC2Mxjvx+tY0KDjtFgpIJVUPwMrbFMpmiRJNMplHH39AL7+t3+D4sI8Ll2+iBRD2tWylHp353OSoi7O4wTkHPbm6O7uwWv79gqIMSNzLTMlWdOChJgI7MTNMCU1/aaNG4QN7d23XxrNbNq0DrmublRKNcxNL2CpUAJjOxUvhcWEhwfe+S5suX67vB9pLGRoOt9CNteFS+MT+Lu/+zsBqeuvv178G/Qzbd26BadPn5YxcQ0QKVKprJiLBIxshsl3DF3nBAzGVo3KmuB/jOIcP3YcG9avR2++W3JMtGN9A5cunkd/X4+k1bNDF80lKSrzuZUj98hpoO77uDA+LqCheTTaK1UyioVV0I9SEqVEnwv7idh2Alxfdp8dbhLNMC2Z77nzF9CVzYoyER+J7O+iEa4f/cmf7IDGSqDx0T/6y6CxsAiH2QZA27xJ03p4vu6KKj0mpNM2owq6PwozI6Ugzezmzb0vjhw5jHWr1ojGpZZi2JTJPgyz8rrdea2k7e7KS/8Jmkd8gfSC0/9A/4ACgvZYYBIVQ2ysnKywCYu0fVNHFqksTRAuGmoyAUBJQYYkAUlYVjqEscrUw9TVcdGIazduEeerdfTatGSCBRkFTQHbYIjaSLWbmlmMNNFRR6bB9iHplC4+Pme5TOemjzPHjuDP/ujzmJ6YxPjVK5hbmJNW/YxejI2MoFyYR6VURHdOE8FomzPSMDQyjAMHDojQHj9yGBvXrUFXNoPLl69IiDKT8qRdQKXIUn3WmYzi3PmLuHjxAt506w7R8hSilJ/FzNw8lkoljM/ModxIItndg57R1dh74CDuvufNGF21WsLihWIZBw6+gaee+g6u27wZfYNDKCywyrhfFAHzJA4fPiwRGr6T06fPiO9BywCUFdL8o+/j+ImTMk/0SdGkuP6GG3Dh/Dkx6yTKRvZEn1giIWX78wtz6B/olZwb+syoTLQQT6NYNHFo3q5ds1ZC5bbhkJJjXYdnTp+T9cZUciZ8MZFLcmQYDpe9Zkw3fCb7+Uns2vWi7J1CoJa2BiZ7l5Go932oswH0iiHXx//kbxp8yRIlYEq1dJ7W5r1qtrIdmnUqMs6v9EDCYM7WArKdoRRnNST3oCvN6tN+EWayhRy1TCKhL4qNaOnpNt5sDavqvZLsQUktUtctCPhSuZhyOb0e7VIuIPpbqFEkKcwUqQ0MDohGYpdp1pPQkaaNa5isVUOlWJBKxvEr43jw0XdIKNKmdnNBszyb97abB7FzmTTDCTaTombT7mPagk9T67NsMuOxoI+NgICp8Uv47Kd/F+eOHcXE1auYnp+VNnQMg7JSVRoKoyYRlfnZWW125HnikxgZHRVB3rhxvTTO7cl3Yf2aMZw6fU4iE2OjwygszWHzhnWSNaoRozKOHz+GoZ4M7rnrblxkR286Bnv7ZEcyhk7PXbiC3sFRNLr7MVus4MWXX8Ojj70TmVwezzz7vPgNHrjvPjz88EO4eOUyeru6hUGQtvP9ST2I7EsDvPryK7j77ltRKWizXgIywVTbPmoDoaMnz2Dr9u3I93Tj0KGD8h4OHNiHDWvXo1osij+B4f3jJ07Iv8VSUUCIhX2MEqXETK1i3fqNYkJo20mm+Wsym7CeZBJr166VfhkTV8fFH8XaF1YW09RmQykyG4IIwYh5PgQTJnHdzNYGBH3TCY2hcL7TR3/k3R2msRLT+I3PP9HQTE7TXNbsEMYXX6MTU7pXaZYj97uwCC9U3bT452STOFJ4yTRkB6sGk67SAkTUOvSmM51azQAtEuOGvaoFGpKYxYVRZRt8KQ7VzFT26KY9zAXCGL0kg/E6pMamjZ5sNyjA0iU0nmyIoUka1FwooglzWWl0c/bkSZy/cB47b7td8hsIRLwezSYuTjrZGDWiuUZGYU0SXp/sg0LYlzcp6nQo9nVjfqmEfFdGekY0KgV86Y//L3z720+iXCjh+NEjGFs1LOHDfE8PDh85Jg1w2bxXGUxNdgZjv0yGkHn/qYkr2LhhA2plVszW0Nubx8LMHDwvJf6k6cmrGBrqxdBAv7Artt67fHkcsxPn8ba3vUWOOXLkGPoHh9DfP4TjJ09jZoZ9OcoYXLsBS5UGrs4WsOu1g5gtlNHV24MP/dgHMTo8gHJ5CRMTlyX0ySiSmDCy6TYZBfeLqqMwN4/RITojmU2ZE2etav0kvFQWVyZnxKzo6dPCRP4wR+IcfSXbt8mmUzR5K3Wm15OxmtqnVBp7Xt4jbIn3I2BxHBcuXBC/2OzCohSdvfjiLtxxx51Ymtf9UWYXlnD21EnsfmmXmChs4CR5P9JlR6uNWbnMLGW2TmC5PHuQkN2Iech1y8zmVAp/83d/1QGNlUDj41/4qwadj3QcEpFJG0uFRRSYhpvOapGSSXIS56gJZbo7qenC0noT6TvJ7DopgNJEKElNp6OTDXWcvqKyEE0fTh4nXce5V4hcT/t0kE6ShUhbQIZOU2Q02gpO+2GSLdC5lpZq0ETdQ8JXwLEO07REcCrxKo95AAAgAElEQVRIVJlcVJRFM7Z2fVDwVa9rr0yOmanl7EWR4n4m0tGKlacFuR4jS5fOX5DqSZavD4pH38P45KTY/j25DPbveRF//LnPYGpyGjMLbCNHh2YDY6tWSTvFhfkFyYnh3JBhSIMamR8IkPL+lVJJ6i3KhUU2IMSdt98qHbIm2deyUsW6dWsxNTWJTDaJkaFBqd0pLJWwMD8uzOTON90hbGhmbg7DI6PSlOfK1WksFkpoUJj7hzFTqOK1QycxPruIW++4G6MjQ+xVjlSSLRFqGBoeMglpWv0s21zAk+ZEg709yGbUgSrVpKacXtrwJdM4ceYc1tK/wCbAOQ2DTk9Oo7CwgI2b1qNS0AJI5rBwj1XJZeEeMn4SFy9dwubNG3TfWanZ0fKGcpV+DEbNlmRDpdtuuzVoAWhbRT71nSfxjocflNCt1v4Afiojvp3v/tN38dhjj4k4vP76AWmPwMgLn036jWQz2P3SK9i3/+UOaKwEGh/9o6/w9egeqvUasn4Sr738IlavWY2RVWu0YpS0VBa2JulIuEyciGYHMr5z7ZWvSTrSK6MmAqDOKu0jynwC2zGcWXjCJJh9yZoHUs5MRlgFnVIahWhIOrkACRPHKNg1rb5NsMBBqmK5PSIXHE0nzYvg1oi22lP7hLJ1n4yCaZ+Scp7v7hUmxAVpN0QS8yLBKAzzQ3QzJ20arOnxXMR8HjasJfPgQqPgMqWbhWvVwiK++IXP49gbr2OOqdjsB5LJYm5+FoNDQ7Lw52iOSCMaNvZhij6T18roytJHwt4QdQz09aGytAivUcXQUA/uu/dulAolyZ1hqjl9AnSKTs1MioOxUfekWHBuflryL+6+83asGh2WkPZ1190g4FFPpHB1gmCVEva4WAHKSOONk+dQricwN78kPpL169bgyPFjMuc0ObJs1AvuyJ6StHyyOwpZVzYp5QP5LLV1QhL/OFE0dy5cuoz1mzbJvGmZPzdmnhGmNsKCMk8zaNm3QyqiTT0Q55+Mb9UqhvmZ6p4UAKPCYINjsgbOAZ9heHhAzpVaJj8prSDPnD6BLZvXy3U1HO9hnkWMqTSOnTghDXw4djYesi+W75imE5PZvvf0c/j0p3+nAxorgcZHfv9PGkz5ZaNXyThMeji4b684JLft2I6a1EtoKExMCVY6miQudRRqBIIrzqZ7a7JUTdK9tVOTdiKn511rVzT3XzpL0yaXbk1a3fHf2HsPNznv8mz0nt5ndrb3Xa16L7YsN1xxCAklpjonpJ0cICT5PkIIOR8B8vGlQSBA6L2ZgHE3YHDH3ciymm1pJa1Wu6vtdWan93nPdd+/d2QZOJf+Ae1lX+qzU973+T3P/dyFBUfohm3TLxNafYzmhq3X7fmaAm/iKB52SCxsBEBMp8ObkxdaY33K72P28WapV8hwxWbWyvrPLohkMvJhVIC4RbHBXTOqWfB66CBjaeshS7pgENGwGX+8TuDgM8/gjh/+AImlRaO9UU4IXfLKOvnl9E7w0N7AhIL0qGDbb4nVSAwBqCIWDsMq5RH0eRGPBbBn11bUK+Y1lYrGFIj+G2RWkhLe2z+AhUUCrkvSAA32dmL9mn6pN7kW7R4cABxeeHwB5FIpZHJ5uANBwBtEpLULRcuFUpmydb9MhlczGRG4JG5zu/HkE49j7dAQ+np7hSFNTU7Yql6e0kU5nbXFm/S+9A8MYCmZQiabE6DMcYs3JV3U5mbnEI6EhUsQp6InJ5XPLCa8Rgh2s8iQDyPNjcclEFgJfnUC5l4cPfoStm7bopW3aOksKsUyZqen9bkNDvSiWMjJKpGWDPw3LGL8DAguG8d3gqTG/sAYTtMe0o/xszN4//vff7FoXKho/OdXvm/RTLfOSs4ugmKhlWW1eEMb1mE1mzMAmD16mJQBE1tALIRCMoGF9o1OgFRGK7z5eKQI5Ta6FCLxPMFYOIympaYLJrGa1DxP01oy+4hNUGTEzYbqkW0CazwjzM6dJw9VooGQX4azPGEbq1G1qzzF7NhIScAbbW7Z+EuwGBH5lx7FTwEcvTA8KBdJeS9qxuV2RzemDRSbFaWRpZO/wptYADJzY8t5fOvLX8KZkZPIpdIGSNZ2yYFcoWB3LUKOzYVrM0+lmyWjke9jhR0HU9Cr8FN+HwkiFvJh47oBuXRx7czXHgpFMLe4gDQJYf4Q0iRDkUWbL6FYyCIa8mHLhkFEQ35MjI9j/ZatcLr98AXCoryfJmhKwNXlQXN3L3zRVtRA0hxfr+GcZPM5eZZwK/LMM09h965dWrGzSPDD9rh4M1N/U8CpE8PYvWOHgFoWhVK5hkK5gieefBrXXX+93sulpUXxYViI+DrYbZEaPzU9qYOFW6De3l6MjJ05twYnpkKfDnYS7HoGBtbYHa0l9mesKSaGLDvU5ZVlOGs1mStTykDzI1+ATGEHzp49K0yNW6DGCt1YNBBTo20lNVUlFd73/uX7LhaNCxWN73/7e9b+w0ex75obsLi8YsAuisiyWfiibD29Uiyq17DxjAZ4xMfWqtJm4ImQZSeLq+23beT5eEY7YtLPGjdUw6dCZjQMnOauPxTEaiqFaKzJ3mwEhK6LRBYII59OCeAq1ywUK0UjxWayFg2EWHCCxk3KdCXG9KbB3+D30RqOrlmBoFZ9RttCvwkjXmpEIEgVS6IUWaNG7nXu33Ic4oVKibt0Ffk8Th87iu9/4+tqw1npuObVe0OiWKlkurHzqO7SUjQiGlk0pKtgCJEDPqcTkaAPrU1RBJ0WurpbZHxLDgcLQ7lU0Xu+vJqA1xfExNlpuaprGa4OrYbezlas6esyzt9O45Hq85GCb4QnlXoVbp8fzlAEG7bvhssX1paFblbGstB8fpSV82anq7cx9jWJdj6aJ9nannI+j6awwWPI+JQFgdODM5PTcgnn9kUJ8Db7snFNciU+cnpEzF+qd8lIZrFqeMKKHJjK4uDBI1gztEbqXpK4pqenzar17Fmtr8kL4RblySefFM6RTac1fhjLQxd2796jEZIHUyRMKwO3jJMCQSMhoJcGCzGvm3/8yMcuFo0LFY1PffRjVlNnF8pOD+oOn6TIBNsoKos2x1FhVqmEGqaYsO1W92CncnF0MN4VBrDSnzXMXexdum4WMU7NvpxdDOdVXjRqL+2Ed56+HBFIQ+aFwW2NCozDoNt6fKJm3JxIL+CUNX7UFxCBK0eLwArbWCoXG+MMOx/T0bD1XU0aejxTxyOhsFa5Yn+W7e4iHFZrTAyhsc4t254WvIm4FiXm0hi7Ors6QVePn9z+I9x/z13q1BSQ7TCnNNWftBBgt2U2MexW7PZCaJJDmyBiBl6fW9klIY8PkaAfYb8XYZ8T69YOijRmNkGQKTLRHLIr606PjH2XlzMoa+PElXAB8Rh5E13qsFjYuGXJFytYWExqu0KDpe7ePmQqdfSsXQ9PKAaPN6hOkOlxXINzhGDimTJPW1vUgbGr1Bq+UoTXF8DczIywjoCflghOMS0pnltMpsWhoXEvx0Le5NyuGCDcXJXs8mamZ9Rh1KyqMToytdVgPhrnnGLI7ty5S7gWuSxyGisVJbTbt2+fDppUKq1xiIfTL37+c1x33XX6vUg0pDX9oUOH9HmQtt7YmCm0iwW0UsHAQD/m52apt7lYNC5UNL7wf/7ZmphbwNDWnciWjZKUN02hVJQISh4HDPLRjt4IwPiBUgGry8d+i2UbZ8Pg7EvkaaAQZEMLb6xRNRpw3LALAp8fCVta2bEeCJowMYxuW19BvJX4Ar+vuhyZ9TjhdlrwWnW8+MIhbNmyHTmuA7UFglaYDQ+QhmSaXUe28MqpTzEUW2B6oJoQDIP286Tl/ywo6lI4YthaF0NHd9qUchc62lrhKubwxU9/AhOnTiCbyRnDH6L3Si8zfhCN/43U3ownFOfwRCd3hbwEJYS5XaKgh/xUxbrQHA2is6NNxZSYA4HebCql5DS+0HC4CZlCCWfGp+UGzvGBNwMJedyIEOuJRkLKqGEhTNNU2e1BUySqzBinN4yKy4ezCyvI0MCGI0c+ow6tJd6sG5qAKrkPHEV5PRjPFAeaW1qxuLCg64VFOOBxy5SIN3epXCdELXyCxYDnCMlw6j6rJjeWTNdEchldPSRu2Z2Z9Eqmy6EVZDKV0wq/o71LBxWfFzsC2hAU8zl1QFTHGqyMVP+8eBiX79tnaAL2QcctDD+3n/70p6LHs4DIu0Wfu43LAfiLd1+MMPi1mvGbzl0//to3rRNnxtG/aQuyAtlMi8s32xPwG/2APZ9rzLDxDL3XygU1knOecAIMbcYoncdVYBwM4DXtPfcUZpx55Yt6E506LE7UHPB7kwpcqdidBguFx4jlFExK/ITkMCc8zjrqhSxeeOppbN66E9G2bhTEBjRjE28Yo3B9Jc6wovFLQQz2BWMsAcVw1eln/Ddp7OL3Ngx56uIykERVKhfPBe0QyAx53cgtzuA7X/ovzE9xPqfE2jh8cWxSshnvEwJuFbJZ7RhFw3449xzlU6oQJALSFJVx/Q3EwgE0N0XktsVOKRTgzZ8TgEjCmNvjh0cU8BWcPDOBxcSK9B/5UgGxSFhbGVLXO7S1cGC1wHhCSyHIHEfgDCDa0YeBjVuQyZWQKxbwq2eeVPRAW2ubOqrJyUnVVGIhTHQnr4IbNcYxcNsxPz8vPs301KTGhe6eXvT09ePZZ39lugfUBUySCcwCQ7yBhSsYJpPWQrvyV022ieQM6i753gdw4vgxE/vAwCO7y2XRYpdBJzMFadEgWXwQJ1aWVzA/N4+N6zdo3OGXtitVE8FoYhB2vjIm29ewruNqHW//o1sudhoX6jQeuPsOa/8LB3D5lVehUGZaGNejhilJMxPe6mYcpxkKyVe8JzxiU7rdfq2zSO4pVcgpMAc2LfLPfZE0ZgdMU4BkTlzOt+w4jD+C0QeYzYSpLq+kj1GZabAUCQlQ4/rUXvs6/S5EUMdDP/oxeoaGsOWqq2E5PJB3lG3kS5MYZa/QFEjgq5pfGdgQP6A5bSxC3w6/aOVVZoTmygpt9roaq2VT5hq4BC8+eoeYVXIJ+Zkx3P3Db2M1kZSRDDcOsiE6p1vh45DgVDIhyiyQdndl7IpMQVXRsjsqAaX0SPXSNY1bBI/YjuRhcFMTDvox2Ncj7QZHNb6+hXQRx05P4MVTpzG7uCglbjjgQ2JxAb1d3YiSoVsvKgLPAxf8wRBKdSdCbe246Y03i8dB2j8JcLQVpKkv3yi+ZWwih0+cwJ7L9ip3htseo/8g4MzPEfjVc8/h8sv3aYRbWVnF7MIySvkSDh8+LIp5NpsWZZtjHzsWCuxOniY93WzY2DHwceJkdkbCGOwfwGoqIycxE8zlQXs7i58T6fSqRJGMUjT0M3YyfoycOiVNETESdh9GhWwOPlodHDx4EHv3XiIsq6FRaXQcfF5/8hcXO40Ldhp3/+CbFj/IcDRiBGscJ7j40/jBzsAwOE12RF2sTju9BHUSc0iIZo6rhG01GjXY2xW6Q5msCxnhcsUqPOIV7ENgIN27nRQ8sUDVFRXYuHnIA6D1vjHGYfEwt5aXhYjjjd8JVyGHk088AzrQbrv2WhSJ3HOTQuMWnkB0oaJlnAZpip1sQpGiUYw/Jh3X5RNRqohLYtUN2Mc/Y3PTwFMadHLTNZnC5ndaOH30WTz6kzu1FSCRnsQzL58fvTdZXG2qMh9TRYHdkm00ZLJFTcHQ+2/jQDxtycTl2CI/U79HXYNZw4bQ1daK9paY9CxeH0cGH+peP/I1J44Mj+Cp/Qe0aaE4bnz0jJzECPb5Q3QNL6A11iTTmZLlQLSzE9f97hvEzpybX4THKqGtKSZiG0cECvc4yqykVtHd3yd9DTsfjq0skg1NzszMLNYzQkDjBcseZe45jTe9PX0SC/K18PXSeYz4Ce0ROfppW2NZePzxx7FuaK18RNauXYvlRAIzMwsoVwrSvzBkmgWIY+PU1JQ9LkNbm3isCdu2bZN2hxiO2LIup37kZ8jHI7Zx/fXX6702wsaGY1sQDz74AP7zs5+52GlcqNN44v7bLPIYyI6j3bwmPBKrlBbv0mzPD1pp5zSMpS5FJzRvRjItuR1gBheNNEzKuTnlOWaw0JiLigCfo14xmhXu3eXGxA6AvzTJ9JaLlF8z7vDLGMHZ6W+0ynNSYemA23KpKBRqebhLRYTyJcQ721AOh0hJxGomq9OM36vhl0FHbLb3lOrLyk9Se4c2QxxNzPMy2x0mpkt/4zWcFP6Rgp9kUGTcvPmVz+fgrhfx4pMP4ej+p0Q84vdppnCOrES+BvIzWLQaZLUGkGhvovgGNVixDSBZBcRhiRnL1a6b44DbIXk8QdPmWFhcDP6aIwgBYXUwbg+qdFfLV3Do+Ck8f/gI1gyuwYlTIyrqwWAEfuZzV6tSzxJXogom3NaOzTv3olynOVICfR1NAmGJ+ciaoO6QQVA4FkOEmSv1KkIBmi6boGW+r7zx+V63treJf8MtDZ2/lhaX1UGQss2iQRyDkQjsClikqa7lZkXjsNujlPetW7YiFg6J+q3h1WEwpef378frf+/3xIDlilU5PfRMKRnRIiniBNBHR0cVmTE2fkZaJFoVskt+7Wtfiwd+8Qs5j3Gtz46QoxpxEppMMfzpR7f94GLRuFDROPTLuy2Sqxq0cF5cItMoJb6EaKRJH4ygTdEdzKnIC6nhecANCz9cfjB0c+LpQ2q26VpcIAGP871lNfJEyHWoi7kp0xTLjCh8aKlmxbiymZo2+9Lh8hppNOX4XLdyTWqVEeSpvZJQfKClgGV6dhqrOo4mVGXyRGPXQqt76VsIALIcebgSZfvN/I+a9vtgWJSLWo55RDu7hEXYL1kcC4KBJCGJqVgqKDn96NOPYGp0WGtNMj/b6OHJ1aMKJ187Wal2t2UXjwaZ1gjfzv+UTCfGokFQlMbEBEqjsbA8S9h90LouHgkgFgoKJ/AHjMiOp6pFm/5iFTMrq3jhxWPKkWWM5PDpEYSCEYnFvE4HujtbjDCPknFfANOLKbR3r8Hy8iqKhVXUqgxdMmFCtPtvise1Tg03GSYtYziNKJDvM7NYc1qd0iFLGxiZI1Vx7Nhx7Ni+W+Mf8QuzrWBcht9kzriMCTQfh2t+XmvsniKyicwr+IrXBs2GGGuxbdt2/TvZQ8psuCbSWkPTRAYwAXAWdJotdXV1mI2fw2hM5ufncO+99+Haa6+VqTS7QxYkGvaQpv/pz1yMMLjgeHLkyXuthq+CbPCIatsndMPFmzeg5j6Bm2zXTfiQuAwOeuQbr0+t40TLNm4KdF/iDcF0dRnhcjyw+Qpc67LoiBOSp0+jcfZ6xe6flHGmyMuHyXgrsChJIWrmbMtVh4dAKk8SFgFaEnqCCs8xWxu7a9G6gtsfy97aMPOD15Gt3NTWhgrbOtJL8wh7XJiYmMTg7svUkbBAnBuzbL0MT2lqRnJLM3jigXsxN3FGhKU1AwOI+DwoZJgIJh8e1C3DGTEsWOIg3KwY/KehkbCzD4zrlIBAS/4fQS/NkP3iFYSZuE6RHY2Bwj5E/Mz/4P9mvOOGhe/VYjqDdLGCE+NTmJpbhGWbD+czOcnliae0NUfR3BIXh6S9ZxDNXYNoau/HkWPHBbQuzs+ir7dHtPU1g2tVBI68+BIWVxblEwp2jja7MhKOSs3KU56B08SDeHL39vZjdTWtIsNfk2vCcZFYA82TuRqnsZCAcgep8MRhggJKSXSL0i4glxGwvLi8qMehdaFhcpqALbUFDho4c5w0ZkB8/9KpVZuHQyp8QNclMQ1+jgRDd+3Yoc9c0gSKJcUaduJtt7zzYqdxoU7j0Z98x2oYmpxPQOIHQ+6DrO7orEXH6zJt6PLqQPjBN+z9iTXwwpHtm7gCNJSxYxp9xrSlXObszm7BrRuRYi0RsCwL4xNnRTPm3p8pGuw0SBzSiFKlGYtB07WlZEo5XZi4GqyW4KyWUc1mBZDWPX5YDrcNMhqNDDsnjSI2pkFilikAZh0sW3+OYuQmOOqYHj2p7mV0fBzbrv1dBMNRAW8cNXiDNkYnc5HVUF5dxKM/uwfHXjwkLsrmDRvgrldRymZQYgdmWo1zlOXGdkg4hmUKm3mpr2AbcnZn0fAYHIMkJJK/6N5N1662eAxNIfqLRGWUw42LYdg23N2LWMnmcXZuCSfHz6poU2VLkhZ7LKWihYMIhbziypCfc9X1r4M31oa6y4vl+Tnk81mZ/JDlyVUvGZOz83M6qTdsWK9smsYKnOPa7OycND0UOp4ZG5dSmFkkszMLSKUyEtjlcuRNGDNoHjzkdZA6L/f1al0bG3Yb9A2h5oiPwS2Sz+PF/PKKPGzpHsYCRd9VWTRWS6hXX3GNb1DDh4+/jNe85ip5p+hw4yjMIp/LKj93/dp1iofkJsY4wZd1KL35rX94sWhcqGjcfevnrIbjtoxnnWYX3tiVi3arGdV4QJpiwiR5GqaYiAMDbJVlRisWppdbFfNYTrcpODRhcbvMTUd6Nj8gA4R6TAaIDXZSPNUACXmaE2txwA0nCxEzWeoOVGrEPgyvAVYF2VWTcu4Pxsw4ZD8ngxU4UbdVuPICsXfyjdfXkPt7HBbc1RLGTg1j+9oh/OCHP8ZNt/wxwtEmMSrVCpPSbkup9dg8bctZHP7V03jg/p8iHAli84b1sAoZWOUKShVTNCx1Gq+AnzSV4XinUtHANmwA1LT7Wj7rhqGfKG9av+2Q1RpvUqfR3d6iE7+1haFUxgiZQUJ87RwVJmYXMTazgJGzs1iiW1p7O7LUlNQspNKr6O3pEsbU0tyGYqWOS6++Hu2Da1GgbH52SjcunwMJcLyR+doTySRCkSDC0ai6RgVtC38xwkOC5gQus4Ui1gz1q8gT5OZPeLqTuUnOSEtrqwoY8Rz6wfKxu3p7cPrkSYGd6dW0fFFpAkQG8IYNG1S8T4ycglf5uHGNOySgaSSK0QoxKGwlGAppHKRh8vbtWwWC8npSgJbTadikgMYWYW32ppCFmxjJW97xxxeLxoWKxgN3ffOcCQ/f3IZUuEEXbnh6NghSXMPyzxT6LJs0oxLkgUoNh+k+HPB5fPJvIEAnYFSKRnuTUjWsRtKile7uoZUgLzyP5lv5MtDLweFQrgovSl6kJgHNjXKNhcP09xSwlYrGui8QiAqxVzeirYS952C3IULVK8pZPq64aDZBTfRr1LC6vISgy40Jcg7WblB2aUNrw47KLPfMpoO8inoxg9MnXsLdt9+mFnzT2iFUsgkixlKPcsRip2E0Oca4h+PeucLIccce+9QNWRz5mHxmNie0BqCvBLENWgR2trWikzGFkQBamuO6uaPRsDEiYjSkTVmfml/GweHTeOH4aSwmV2XnLw+TmqX4S5oTEzPh7wUCEfibWrDvhhsEaE+NjcvPgyrclnjM+H7UgbHxcQwMDZ1byfO5SSQoKrYR6K0kVtHc2oqArAL5fhNMdgmc3Lp1k2I3JRvgAcDsFVHx2YGSMEfJPLA4v4Dh48ewZ89uVPLMpYkgVyxhMbGKmdl5zMwtoinepJhOjtDc5ijygS5gsSY9ZjLJgC6GUjn0uYSDFMZFcMmll8gxnaQzvm/smGVa7OaGKoB3vPOi3d8FMY3HfvZdGsXrBqPAjBez5Mq207bJFjWFIVfmuMKLmDiG0b2yA4hG4oi39QjAoi8GBW+JxBKWEksI+Gl1b+jH7ALMjQOMnj6jB6DFfq6YPxf8S3ct3pwm7cyl0cDQnsxJII0K/UElreb3Z0EwqdRuFzMyHKhSBcrtBantxqhQfAx+Y83PAno9ekyOKQZboBFQVRcbM1SJT9D4l3T38YlJXVQUPDUKEQsjeRTVYg5jp4/jv7/3bYGGm9auRS23imqprHU0i1PjNDtXKMh3qdTO4Tt68ucxZPW6FKRt4heIVTRFwgop6mhtQTPXixG/PDkp8OOIEgr5TcpbtYIM/Spcfhw8PoJ7H34ai8kUStUa2tpasLKaojkJao4a2psZbsQ80yj8zBupA6lyHeVCWaMPcZ9YOCKadltbp7xDe/t69XyYGyvfWOX12i5uHh9Oj57B1m07RLCjpqORdZNMJrBx43pdS7R1NIppogrm/edq13SzDszapjtMkidZl10s18GkzJ+dnEE03qoAZxLpSAKkNimZMAVk8+aN8h4ZGTmpwC+nQq0KKqbd3bQEjODZZ5/VuDQ2Nmo7m5uwJfJvDh8+crHTuFCn8cSD37O8TmaaupFTHF8R+UJON384FsHCyrJOcgp9jOemR6Iwqia6unvlDBVUWI/JJ/V7A2pT61YF+Xway0szWFmcEULN9tntqMPvcmL27JR0CoND6+CkcMrjRalWFqgn70nLgXKxpO/FX2tbwoQzr0eJ7Cwm/Pd8TqYFNaxSFjV1ILZhEBF35aRallpjzbyUzit1nkbDxuKQ7SvXqvxznsAenx8OFxF/F558+klcetmlCAfDMisSJiLxFYtrFROjw/j+t7+KYraA9YPr4KwzNySHeq1s1s4sXTx1CdDauR28sAnealSx8ZtXrVxZRcw6SXM380bDIR86W1rQEokgHgmJCt7SGkN7ezOiMcZRmi4lT8cxeLCareLW2+/FiYkZLKaSiLY0o1SvoLSch+VxoCkeBmOUqYZtbW9Bsu7GoYkl5IpGNMbxgd0LC5jyVrTpIkWf+IpLa1SOCfyRBYs+sMsLS5LQ07UrxGvGy8+TW7OaQGKxc3Wd+FDmCp76GwLSNuOXEPfRQ4exZdNmrZoJdmq1SnNlrmSPD2PPJZfqrQmGwno+7FDI2RgcpBo4YvxZCGx73ahVTFfnI0DroFO7caJnt/Pz+3+BK6+4HIsLxHDyKqxf+tIXLxaNCxWNZ5+812ILSbUk11oSY+VpqwatNkmDzjLN3R/SupFah0gsrlmfa1DeVDxoCJaSU2CyNE0Xwm6BpFLOzsrvmJ9DamUJuXQCK/PzeO6Z57B561b09OzHD94AACAASURBVPcr30LBQsyxKJXkPE5BE79nvsCbz3hv8M/4gZtENI4zFRGoTItsAprIE9Cv1VE02ueqigeJSlJ+Kk6S/BMi7wZVN5QA8+wFmfBGdwRw/MQohtb36XSVAMzllcDK6Gc8WFmYwxc/+xkklpfQ19WDjtZ2sUNpZyhw2Zbmq3xozjdbJY0qthq3wdUw2IkZZSTMsk2MzJ/XpPnoIJYRa9L/He3NaG9vkttVa1MLaBTPws9wJLgDeP7oMO5/6AmMzc3AYuizy4X8YgYuysbddXQ0RTHYEsfe7VvgirTi2dkVJKwq0sIxOK5WjRNWpSqLPArGKnQA43Vi+3qKk8ObmsQ1cVJMsZNZtFWX7L1G39agXyc7MS0KCPk6aAXAos8xOBKKaIQ89uJL2L5li6HVEwwOBVC2t24HDx7GDTfdJJ2JnNFtT5QTJ4axZcsmgcLMk+U1wk4y4KcJEKn9PCSonSEWYyI1x0ZHccnunYZSYJv93HxxPPn16eQ3tSd3PPaMtf/IEbQyfTvoR5A05VodB594Es/+/BH84ZvfhL17hjC0ZkCtdqlYFrjp9fGUYYYJ2+KgxESSvjNUmIMI9SKyhzcGxfyweNOwo+FJTJDhvtvvxuNPPISbXvcaFCophLw+RLwRVGoVeIJesT4FcJKqns9LuOQLBCR4U7HQKtQUEhYCipAoytLWRSY4xouDz4MnCS9MFg0K4wpUadLaLxjUbN0Aek0OrJHo01Y/lXZjYnwR8eYgevuaNHbwNfhCPlgO0yWUixV85pOfkXt4SzyCXTu2YWF+GaUCn2MdpYohlHFVzPeHWIARrpmOpVEc+FgSA+pktgluNnOUowpvIpk3O+rwwq2U+Hg0iP7edmwYWoP+gX50djObxBRBjzuIqsOPex94BI89tx/zyQTC8VbMnl2Aw8vRD2jyedAf8GB3Vxv27rsCPzp2Ak8fn5DClM/L4XGrWxLJS8WUo54DzlBQGy/iBfxexAUaaXSrq6uKY+TmhZki9EZhtCZNetTN2Tc6V9Ykq4kJS5Kd0ymAspiltQHNoRkpaaG9tQVNzXFs3bINy8sr2Ll7tzrMhnkPxyj6g772tTeqo6DmSAA9ZQc80DxkpqZFymPYEtmzZI2SGLd2sN/YGVZr6g7/4F3vudhpXKjT+MHP7rUSyRS6unuEPFM9qDBcnvgZM6ak08vnPDdJyuEp7/cHZd1PJJttKb0KFEzEWEUBniwQvPAMK5K/JseThB9T2YGRkyfwwM/vw9ve/gasLE/rwrIsEq54sTrklWlV64jQMLhq4Y7bbsM7/vRdODk6oqR3OXeTCGH7S5ImrZBmJnGVyioYxCS4gWlI2csFOmGHUWBeiW33J6dtrnmrJqKvcSNbDlLK4xgbn0ciOYvLL9+GUiGPgDdErpDMccXEdHnxza98C08/+RRCAS9ec+XlmJudR3o1Z/JYqyVVa7lRudndEKtwGTIWN09VY2nXGFMIlJq1sDHHNepiCvoMaMoW30eHbcrvPW5E/W4M9nRh3fpBbNi0Hs0tUZk182OkymRuOY2v3/ojnBibgC/ShJWVjKz9Of7FAm5sCLixj7TrcAC57TvwtYefk0JVWANVvnXTyYlBKk2S+9zJL1Ke8k28RjPEokJ6fYDXiek8JU4LBJTr2/CMlQhSfrRFZLIZyddZWFlomMXL4kJXeXeNSJgW0kqgazi+s2iw4MuRvLMDfumB3GiOk1ofQzQSRjhMkDgC5gwT5Fbgl63tOf7SS+jqaJMS2GyAjMT6+jdc5GlcEAh98Offt/weHzyWWz6PdMaWmJQrU68bqXQWs/NJMfAa/hJaw2p0MV6ZUd7AbR2IxFvQ1dVrbkaripos4wrIUl9A3kKBgcZl5XiyvX36qafkj3nLLW+HVStqo0I9Cx2XTDhvDn7qI9IFlHN5HPrVCxjavgmDG9e9KgrwlZbebH84nvBit3ja8rnQl0GgmclVET9DeR0mSY0XLJPY6bNAT0yt6Jj2zhPVFcDwyVPwep3o7+tCOc84vwgKpbyYhjT/4ax911334YH7fyGl5Ot/5yYcP3ZcMnnlx9icFVLgeSNSeEWpP4sGsY6CtB0Sw6jI8nkbm0CT00osJ1+uKvNVmxZYylaJEEeIhNAWDqI1FkJPaxM2bV6HHTu3CnMwTmZ+lC0P7nngEdz34CPwBMJI0SCU36heRSTgxZaAF7uJgjhrCPzuTfj4Tx9HoQ5hRkZjY3gQMlASAOyC21Yvs4BpbSwPAIcKi0ob3197pawOiljTuRwdw53RSl5dl+k2WLCJgXDTw8+Jo4nsH0nqY5xiiaMrozYL6jx5ENDCQRGgRTNaGwGgGT1NmBO9V70IOp0qXMosbm0TeM7rsaOjXcWD1o2U//+vf/z4xU7jQp3Gw7d/2arL34DNsxOhcBAeP8FOVnGPwMuXh0ewZ88erbjY6nFmZpvf2ITk8gXRsfNlYOPmXTJtKaRXsZqcU0p5pW68Emo0dbXq2lAwe+RnP7kfN914E/ZesgtlJcsXpZ9gvCGFTDLL8fkQcPthVS089fiT6B3qkx0dW2Em3PNHmsqwTW6MG0xep8kM8RA6gLEYEcUnw5AXPP+s4exEF3LyEPhvWTR4kyjvs0hgFPD4XTLw5fvRGm+WjoGzPC8w7nVozU/E7ujLw/jSF75Mt15cufcynJ0YQ6VGwRf9+TmwkYxm3jMCr2G/D0EVD6cKAyXpUgjLE9WhTinFjNdcQVuAisMjoE6kMsZDOJ0IuZwIoI7WsB9dzVFs7O9SLura9UOIMSibYwqoGfLiheFRfP+Ou1Gs1FAhF6ZYQsjjUX7phpAfvakkPOxLbrgWPxyZxcmJs0gnknALNKazvBk35QjPkULP1XQWPKEpCNQ4ykKrU8ckrImUZ480Ei8ZCue54tJYYSvpveFOr0Jk40ss8E6HtmtmPWsYpR6vW1GUZJgWiQvZkZ3cgLGYEAw1YVgljdRV+/cIQFPrQhGhxjiJMo0pNkelxOzcxaJxoaJx+KHbrJVkSnyCslVHMByUaS0/zJaWNjhqDt0Al+zZI9JQ3WVJtUjREZWxBMEoPOL6a2JmEZGmdrx05CXEgh6E/E5ceukuOIhiS7jFGbMizv/d99wrEPJ1N/2OAp75AbJd5kqOgNpCYgWZXAb9g2sE0k5NzSKZSGL92iH5YDYwisY4wfmWF1QDLGWRajBUeRoVCoxMZCdleBfkhJhIBnMTcwvAC5UWf/KdWF2VDyYNdTiLcGXHNpfOXJR5EahhQhrjEeoeN1bSOfzL//k3LM8uYN/uPZifnxIbkQzMXKGijm2V0nApgY2tX2s4hI62FnmnNhypOG+TP8K4g2Quj0Klgor4BoYYxxacGS6xQBAhtwsxjxOb1vRgw0AP4lE/YvEmxFuYhxJWHAXHQHIvTk0v4Pt33acCGg1H4SqU0MQAKmbAel2oj48hn07j8vf/DUYDrfjXT/4HfHDi7W97G772lS9LzyF6u20Sra6BHZG9DWp4pOjGJ5ZkBM3ixwieEa5lrB7V7XGEZYHhUSWtjf146lrMzw0obZS/jWUSf4eFXggPgWoaRVN/xJteCW1G4sDCwvGFxZ2jEmMkWXj4RX+REiM1i+xuMzIAohq3nCtgfnj4YtG4UNF4+qffsbgOlVTZdoRmN8BPwx8MC8hyKnHN+EMEomF5G9DUln/v9OlRbNm8VZX7wNGXsbySwtr+AfjdFrZtWCckvVi15D2ZSi1LXMUHf/75/XjkkUfx7ne/V/wGsvvytIoTEctcMIVqWQE5+UIVidUMenr7kcsksG3TBhUN4ic8VfgjzWB4kahQkGZOPghP93IZ84sLZvSg5sFvFKr06ZBJi+0kpiR024iYNy4p41wD57Iu0FuZXQv1GuRGcK03PTvOFFG4ywXU3SE4vGHcfftduOeO23Dj1ftkSEOsYmEljamFZXUN8vGyrftRLQuT6O/qRHs8pu6NOAeLMUlxqUweWW6K2JqjDp+9puT4yJ6Q/5aa5OsvvwRX7d2OtqYw+tb0ouaE3MmICTCuocKOqe7Cqdkl3PaTn2E1m0VvWwdKiwtwZPKKcminDsXJw2EK7/rEJ/HTUxP4+je/CZ/ThbfcfDO++uUva2xQPs6rbuhXBIwyHmCRMj8x6iOS4Rrefue5vJ3bVHGTIQNq49TF/Br+S9M1uOVw3+CrmFUtV3HGjEmiSuIdHmIuVGW/UlnU3WhjzXRApX7bVg/G8MWMRS6B6u5AAEzmY6dK5e7Pvv/9i0XjQkXj6AO3WiurSYyMjqOdeRMWlLvBLoDgFo1ZeCN+/dvfwY5dO/HGN/2+YgNcXh8ee+IJvDx8Am958x+gJRKCyxfAxNmzGBwaQpEzeNEQnCbmEqryrQEXwqCKlLOxDy8ND6Ojsw1eP+dkswZjMVD76WbuK5WPBVnuez0BjRps+euVIvxev+jIHGnUFXg8ygUlYzQai6LKMJxiQdaAPJnYETE+kYrMSDyGxfl5ta5cBSv02WdmX+IcBHm5nnMHI5ieqWIpQStD4NLLtsnli36dzXE/Au4MJl86gGSqinjnGiylkvjIB/8WN//+jRgfO425hQTGphdRsByGX1KhrQCl/jyJaxKjEeRtDQfhYlqZ1o8xOcCvpNLIEIyWD6iJOFBQtAOgQicW9OGyndtxyfaNaImFEPACbR2t8DJwifb+1Trq5aK6t3zFgRdPj+P+Xz6hMWhNexdWzowjJBC2ro3Zhp5uLKWz+LN//wS++9jT+No3vqVozauuvBz33HPPOU8RFg5+GRd1FkF7v27gRGNtYH81tkONVfb5fBQz6tjs2nOSANYJo0Q2HQtvfh5g5yuBzeZNTu/22lwAscBi44rGwqP1L93k9PxsHxfbTlLreJL5bNCWnRy/F5/T3OnRi0XjQkVj9uF7LQeDl1uaMHV6VDZtqUwG4eY4xmanUdIH48cTvzqAe+77Cd71zptx/bVXormrE88eOopHn3wKey/djdaQDx3NrWoNs54IbnvhNB6bScAKtyCwdgvibif25ifxxxujqBeSmJ/Jo33zRvhdpInXpUxll2FAVn5PjjSW0rQ0ioQC0hmk8xlZwK3pHkC0KYaZpQV1GI56HflsVrZ8deIipJHbkv1ipYS2aAwolOClqtLvFSvS6w7oVKdzVEtrkwkrYhRALk9Df/lqLBctlBFFLltES2sUvnBAOESzz4WV8WF8/dOfQDVdhbulA6971x/jc5/9NK7avRkjI8OYXlgmKCJKPb8MmFdWtohxDXcg6CauEAS9tzpjcb2mxWwac8kkMpmcNggU/1kEqqnbcdXQFg5g1+b16rhabEd1CfFQESZFYhW7L96U7LSS2TJeOjmGZw4cQqFWRlcwhqURdkoVFIp5tIYi2LVpG2ptcVz/P96NO3/+S3zrWz9Q3OSlu7cr98Trph6JGxJLmyMyLQUmN0YP25jofN9YvsaGL5lqjH5trBbN/0Yqf27++DVGgKHVE/htGEzbXBpbS2TGlgar9FX+Aq8yNlLxsnOHGyOWCGWN7+7kGttcdzPjZy8WjQsVDevFJ6ypkyfRu3UriqspFNNZhLu6MDw6giRqcLODcHhxdmEVn/7sF5FZTWDLxg245rob8OSzz8Hn9+Kaq/bBhzques2VyFVKmKt48YGv34exehSItwJtXXDmk/irdVG8YyiK1hiT2ctwRfzw1yrwOb1wuGg9Rw6IERc1RHOijXtpKUgxHLcJhmTErJHV5CqKBAnrFW0iXLkipk6Moqm5FYPbNqLshmz6K6W6/CaT6VX4Ai60NDXB7fAoQJljQTqdQlMsrpmblx4ZsZRTO60mPP7Uk7hk9xZYZVrge+AP0zg3CEeljsWzs/jPj38CifkV4p9430c+hLGlWcycHsfK9CxypRxyDIKqmcQ5bnA4S9N2kFcmGY80EI6QNOdy47VXXQ23z42XTp/GbCKBZCKFYp6vryzaPNm0YY8TGwe7sW39WrTHm6RH4WOQMco1K2Mr6ahFchw7Nrbny4kcjo1MYHh0AplcEd2BGE4ePoxSkcY5JWwaWovtu/ag+9IdiO7eisefeQGf//zXkCtW0N3RirEzI3A7yfj1KAzcIBFi7cFycMCQIwkcdeJE5HNQss7fqwnUfeVLxP1zOEWj8zj/Gj3/9+yEh1+7hO0Scx4Zr2FufX6Hcz5ZTz9/VUdkNjz6sPVHRhHNarg4v3CxaFyoaEx97/NWtLsTxdUE2jbvQPHMBGrdnXj+yCEkLQux9lahWg5fHHMLKXzxc5/XhUyadSBCp6wy3vD7r0O97kE6WQacFZSRR7B7LY6v1JALxtASDWKwXMDGchFhVwVnlmZxxVVXYf36HqwmZiXdDrd3aO5Ejea9PI3z2mrI6dpvXKy5NSnluDplrqdL7kwclWpOS4nwfb4wDv/8EZw8fADXvf2dqLa1o6W7W/J5XYD+gBlXygVUqsaRjCCuV2lfJv1sNVdANNaMdL6GnzxwAImlGbz7z9+EeNBCpAzMHjuFcNQHZ087cs4APv4/P4bkwjLKxRze/ffvw7rLL8Vt37sNSBQxtzCFlUxSRUsrX9kimvba7XGItCbPDKcDgx3t+IPXvx7r1q/Dg08/iyPHh+WzmUykJTevWSV4HRaagj70d7RhTV83ervaJWCLhQLweUy0pnQuDpgUM59x88pXgBePj2JydgHLiRXELBcWJs9iaKhf4xhjBlrXDGHo6n3I+P048MKL+I9PfR7zS0l4OBo5ybkh05ebHb6RTItrnNPGIJlbGt1t5+5gY/lnvvi6zY/mf/PVILC9+hp9pbMwf8k8xm8rML+t2DSKRYNh++sYzKswFtv1Xgsu7bqddPW6WDQuVDQWvvUFK1MtoVwtYfOuS1Dx+LA4N4uVUACPHTyMHVu2I19IYWopjVyJZJyC5k6uCZvb2lAppsWkO3ZyFs8+/AKuv+YyZLOjuP7aq5FIOxFt7kTUWUGvs4r0xAwmkqtYd/kVKgwt8RDKriK8YQ9qzroxWCGIWaX/Q0QZpOIauExo7yWX7YXPQZu4mlBxVoIMV7u5FGqFEtbFO1BbWMHzv3wY7nAEkb4BrL90L5zCWzwo5fI4M3wSYydO4KorX4OmYBMCwRC61g7BclZQyKVx8PhL8AbjOHp0BFF/M+ampjE2egivv+4ydOTcOPvYEaykEmi+YRN2vuX1+MBf/D2S88uoFHO48c034bo3/R6mx2ex/8EnkEgsIJ1Ly9FLXhe2f4iJtqRpjgcBcQgs7Fg3iGuvuAJbtm9D3efDrT++A8MnzmBheQWpQkEeHT52JsRB/D60Nccw0NuD9uYYulqpdqWwLKSCRDYlCW4eWvbRAtDhwcj4NMan5jB9dgTBuoXB/l4FIh8/ehzHTp/B1muvQ3zDelRcbhx++SQ+8cnPIpnOw+2ome2GxZmfRcMI8Biy7bCMAzgs0+ob+yV2GDQ6MK5tRoxnbkiz67jA1zlzaeNm/9uKhpiq57YrNgD7avuzVxWa8+0MGgXoHL4ioVrD18TCwuLyxaJxoaKR/t7XrJLbUktLCCm2Zi1OTE0gEQrg8OgEasUqTp8aQyJTxMTkJHKZVekcNm/ehqMHj2BDfw92bVqPtX0DKMgPsoZLLt+Fg/tfwOV7r8Px4ycx1NeJaiWLfDqP3t41OHTkKLbu2Ynh6XEU/G50trWLz1GsMRu0LPapT4xCI1aSB4adolMt1eB1UEPhVL4qv3hRLE3PIrGwLP1HfmkZ3e2tGNy8CU++eAzNQ+swMNCDNe0xVFM51IuUkQeRTq6ioz2G9o448vkMnF4PalRe+j2YX1hCtUQ9ixd33v7fuP6SDWivebB8poZv/ff98G2M4Z+++L/wwT/7cyzPLKNUq2HvlVfgDW/4PVjlHH52733KRE2nM9pk1CpVjSZmp2O8SOnGRSp1e9CPnUP92LZ5A3bu2Y3m3h48e+AQbr/zJ5haXMJSJgVP1dKKlWntPidzUhjbGEFnSxzd7c3o6WzTFiAWjxkLvapJQnf5vKjUXJhfyeDU2ATmp8/iih07kEol0d7ZoTFtJV9B3+5d8LKrdDjxzOGX8IlPfQ6JBPUnZal5aaFothJcm1OPwiwakwFDPk+VI5TAWjdt1w2TFLROoNWBnQds8Uf5CqjwyJ654bAmr1bz90xivMkJNobTjc7Etpr8tQKhrc15v3d+t9G4PhqP0yg453cvVEBrFWwB0wsXO41fL+u/UUWnf3qHVePnwnDhZBqDGzbhoUMv4MmTw8i73Ojt7scLzx9R3oazlEPcUcGG/n5s2bwFPrcfrdEwiHefHj6O7hiXgHVUXE6s3bgRAW8YaGlD4ewZxAYHsDQyhrb1m5E9M4xqyIs03b9iTVhdWJEehU5cbZ1tKhC5bN7oOir0qgwqGIerYY/DjVgkpoAlb9CPYq0Kv8ODfDKDbKUMf3MMLU4a2AQxuZrG88eOY9uOzWgLezF3cgRnRsexdtsetPes0RbEy9a7XhbRSvL6QAD7DxxAU7wVyXwJp0bGlRG6vq8dUb8fmXwYz780hSPDR/Da67bg4MM/x8TYJCqWB1dfeyNef+3VQDWF+x+6H4nVPIpZckS40i7LlNmoXukj4UGIBDrLwlBzHOvaWzHQ1YHewV6s375VzM2JyTk8tX8/7nnkIRQzZYT9AT1POoQROeDHRgPerrZmdLTG0NrWio72drQ0x3TasxPjSFeuuZCp1DB88gxmxqfQ29KCbC6Ft7zjbUjlC5hYWELnxjVIl3PCjA6cnMJXvvY9pFMFOnqaosHvRhf4egVenwNvesMbMD+7IOPg1XQWSdLAKXis02fVcHLoiULTY7IvjRcJ5e8N0hY3UsY62oY37fXsK5eoGTF+szv5barg31Y0Ghe/CgKtAQmI2jJ+2STYf4HfQ91U3cLM4tLFTuNCncYD999reZ1uBOFA2OGWl8JiPoexxDISmawAwrnlOUQYSFwt4s37dsNTKGj+dzLHtFZStkYmU4RfvYoLVUcVVeRRLlTQv+8a5MbOwNvbBUcqh3I2Bd+ezTj+yGM463CjGonophzo7ofXRyCNyk46LxVE7Zb9P02OSyZflKvUcCgsANTtMypXv8uvU6LOLFGrjGa677rCyNWcSGdXEfLWYeXycFoetfv+WAgxemU4XcikkiBTuVrJw+PzYHpyHrff8TOs37hdKl7+PsVh7MMWlhZA2lsk0iavzg2DXbjr1m9hfmYehXIdb37TzXjN3ktwduIkXj55HEuLq8oirVSYekZXLRYNRj1Rtu1RklrYH0SURC+vD91tcfT1daJv3Rq0trajJd6OmtONxw78Cl/95g/EaCWDU0tJ5ePW9RhMVm+Nx9BC5WtbMzo7WtAcC+l18VQPROJ63kdeHMaZ4yPYvH4dmuMR+JqiyDtd6N28EZYXYvA6vD7c++hR/PiOnyCbofiPmAZxBlM0iAV1dsZx+/e/A6tK20ZgPpFBoe6APxxFanUZKwvzWF5alPHO9MwYMukkUkx/yzPSgjcvBxXjq3EOpLRJXERHGgpgE+9pfFAancH5mMSvn4gNHOO3DUCNMHBKDM49vpmpzEZIomYLC0sXx5MLdhpf/O6tVsDlQdQbkEs1L2aH16MAHmIXfCPzxSxq+SzcmQR29LTDWy3IRIa8B0e1ANCv0U4Rd1aoS6ihaJFp50Ypb6G5vwfuoEvuUBPDwxh83Q04+dwhZOMtyOQzcFtFjJw+g77BQXkvUAXKeES2kk3aApDFyfAgFxy88cjGrFVQZ5qZgpPI6qQLucmYXc0k4fGGMT52FtnkKnZu2YBA2A+nj+BgCKdHx5BMZLBmcBD33nsnbrjxKrS3x1HIp+HzhmBVPMiki8iWjOGxrrKaU7Ly8ckxFIoZ1EtAIVXA/ucex/LSEir5PK69+gr80Z/8MUbHJ/DMk89gZX5RNocVCuboCVGnXaFZVdLUmMzOSDAk2biLVG2LoqqQDHhj4ShaIi0A80z8Hnz3jvuky2FMI+3+yExV4HYju8UfQMTnl0NVc1MYvT3UVMQNIzIaRQUevHDwCEZfOqYoSeqGyh4/rnnbWxHt7ZbnZq2wCsvnxg/u/iVu/cHdKBa5GZGrqPAM9grlagGbNw7gC5/8Z9QKTkxOrqDiDCHc3gunn6FTAcRDEcRjYbnP57IrmF+cFuW/kMnh9Okz+Pa3vw6ns4ZNmzfIs5M0b2YHV8pVVHRHGyd6Artcw+vePp8k9lvwi/8/pKQxunDkVbqfLbF/1d9XETNf8wsXO40LFo2PfvTfLI4eNG91+91w+rxwcm72erVVIMJPiTWFQ16PhYCjDI+LTtyAnydPKqGxpTkWhdNTh7fCU72IqsX1YhVehxe1fA7VegmD192IpZdPom33NkxPzWM1HES9WoKrVsbLo6PYsXO3LjSCn9SHiC5cs7AwPYew129O1KYYwtRV8MQuFEXkot6gWK0gwhzWVAYljwPHRke0KYmHW1DK53Thdg90wxFoxslTC5icWEYhm0Y0BAx2x7Bj8zr89M7bsXPbFly6azfGJmdQC/sQa24X0cyioQ45JLatns/pg6/mw4f/8cNILKygmk1jy+Z+fOxT/4pizYfvfvnbWJqZQpE3BXNheEMwskHjCZWqLrS1NIv6THEghX1gApvHpXBlJ7NWijX5cRbrVYzMLWr+9zscaItHEA0Gbd8Nuk7Rt8Sj6AW6afm9LnR3tWLj2n60tzUjEA6Tu4pjwycRcrmQTqVx6swEejbvRGz9VowsrGKwqxvX7NuKujOLL37rh7jjjl+Iw6KCLONlrlhJBsvj0l2b8dl/+zgclhup1SxmlleRyFFYx7/jRUdrF7o7ukQaI2DKcG0yLgmF3v/TO/Hpz/ybDH1++KP/FnN2YXEeA4P9uOOOOzB+dlrEQq6/6SNKPEj+ItTdUGJAiFX6Foc0KdxGNfxWf1vnwb+rosMMGbFDG8Cp+dvcNPE1+RHe6AAAIABJREFU2pUJ8/MXMY0LFo3X/c4bLZ4OgVBAegX+nCCkn4Qjn8eEDnsC4kqwfW/Inf0KFaLdG3M5XCDsFbAc8FP56WLoMIeVKiqrKZQTSTjKJZBk5YiGsG7fPoxMT8LJeVvzpAfDx45jsL8fPp9LF5k8OdhaO32YPXkal27djpEjR2U6w4vR0xSHh07Z69ejfnYaOViIclZfWICvrQ3TSzOoBDyiujsqFJbVcHZyAclCCT++8z50dq8HTXrf+vprEHTkMTV6DD2dzBT149DRo7jiquuQ8xJ49MqARonuFHopH5aeDS7UynW8/3/8PbILeZRyWfSvb8UnvvhpuHwxfOWzX8fixDhK2TTYEHGckweIbA/ronszp5XdE8OHxKmwj7tivoIyOyn6fhSL2jSVbEaoBySE0f4vIoxDkVJcSzppDsRum4xVF1piYazv78SmdQOIxmKoePw4dPwkutriWFxJ49jpMaC1A1e+4V34zJduR3I+ib/7q5tx7RV9+K+vfxe3/fgXyOWZDO+ERbdv5cnUUCqn8cY3vg4f/YcPypmNhDiK9olvVStAKp1DNl1AKlXCcqKEWFcPIs1dirt0OfK4585v497772T8HG6/7V60tbRiZPQYnn7mlzh8+BC2bN6BhYWEvDNK5byIfZQIrCwtY2igF8VcGqdPnRK+lS8XkcrlUakZ+rrZttiUDK1TDcApBQslAjbYqWaGn6Xk/izhCtfQ2vhi0fjNnu03QJ6rrrpRbzPfXFnS26tAXsQcEfhjOOyHj6E8fr9k6+xC2IEEKGVmh8JcU68PAacLARoPK4CZSYlOeGnLRmcwpwW/zwlnwA0EfFhIJeDxuVEq5jVmLM/No7OpWQxJv9uJs6dPYdvGjUhz5biwhNXFBXTEY3B4+DzC6BpcA0e5DN+afmTPjCDU02OiGldXYQ304uiB51AM++D0BhH0hFFz+PDYs/txbPgMCtkCrr/6Clx26TaUUiuYGD2FZ558EG99y82Ixehu3YpQUwRVN708K+rCjPkvL866VqX01iQo+8mPfx7DR06hVM6ib20b/uPzn8L8QgYP/eQRjA+fQLVSQJkatQo7LxPyRLtCMrtYiOmL4fLSXtANh21OxJO1UCJbs4AidSTM5mDxk3eoZVLlfQwsMuMIwT0+N4Zic8lEHIjh1b3tMVy2ezvirS1w+MM4eOwE+vs6cGx4HI88+wK2XnUl3vpn78P8SgXVfBnp5VHs3TOIz3312/jZ/U8hT9d5Nw1RWIoYqF1DrpjCe97z5/ib9/wp0vReoXCsBIS9AeSqeSytJNAaa0e95MTIqdPCMtx+grF6Yrjrrjtw/KUjYpi+72/+Xp/nwuIUHn70AVx26WV6jwr5Mnp6erTRosaMpL75uWlsGBrEow89gKE1/Xq9bm8AI2fGMDWzIPZHYxQxo40hkbHTEBBK3QwPIhohC8cwjvYNCb+SdBwezM3NXwRCLwSEvuaaGyyDPDcoc2zhjDS5MUvSCoGCJepN2Ilwm0FXaY414UAAXr8P7lBIRih+diQ0XuHfd7sRoPiLZsR01nZ7YXG/73SoDXe56nDTUi6fE4iXmZ7BQHMzkgtz8FQr6B8axPjJYfQN9KGYWzUkIZ4O8q00rWaouRlpXqhbt6K2kgBIaGpuxeTEaaS8Lqxm85ibXcLAmnVIlyryz4x56avghM9LtSkxGCAU5BlONIz+puwouH1wwFmj2yZkgUjznEI2Bw9DmtRhhfD1b9yF/c8dgMMqY9PmHrzjD9+Oz33+G9i960qMjZ2RUza7CyZn50khp4CMK0Vqa2xMgjJvgsAsRuxgcrakm8+VIxpHGl7kZgyhLSLxhbo8NSixl2O5Xfj5Evj3WOY6miPYs2sburq74Y1EcehlJrD34MlfHcXZxQw6hgaw/bLLkEoXEQlE0N3RhDXrevCxf/kUHnr4WWN9gJJAYI4FDmcdmXwK//sjH8afvOOtSJXSwlRqRSCTysMT9aFYyaMpFIHX8iLg8qGQz2n0ovtgES780z/9u1TQPW3N+NyXvo5Hn34WDzx4PwbX9CMSjsnakZqgrq5OFIo5GVyz25ufm8FgXxee/9VTaGumrSEd6304fmoUiWRaAkSNG7bdIK0bRDFvdBpWFesG+xUFUa0UJZ1nJCfBaY631KJwuT83fxHTuOB4ctlVV1kGZLI7Ddtm/JVdt5GLs4UzZivmwyHPgK7UNJllADEl9eFAWAQjqge9gSDcfp9Sz1VIPD643JQoG8k6hV8aa4ibMK3NYrNCI70qAgzTqVQQ8/mRmJ1FPByS+a1VLQOVLGoVZoIaEhgLED0VAt1dqC6sIDQ0BCuTxWq1jNlSARWvG7PzC9iwYRMcHheK2SwcdAJ3mQuGhi7LS3NyIPO5eXozh8WhC9LtdSFCl6pkEtnFRfS0tmDs9Cg62trEiJ2cW8E3fnAf5qem4EcN6/pa8Ue33IKDL57CkVNnUPN7kC1m4awQSK0jWygjyxuBXpUE5QjqymqQBDbTRnOMoeLWxKI0NBM07DGGR+LTuICSQpgdMuLxO12S6BMbkXqGjluoC/vYtWOrQobC8Ra8TLnAQBd+8ehzcIWasW7HZlx59RXS6JRLVbh9LvijQXzknz6Jx3/5gqHn0zvHDqqrg74feXzmk5/G66+7HCUyKS0nPvvv/4k3vvFNaB3olDlRV1sLHOUaspk8uJnLFTIoW4zR9OCDH/rfmJ2Zx/bNQ/jL974HX/3aN9DT24NYLAqH24fVZEqgcWtr3ARQO3x6jxYXZvCH73yL3N/vvOPH8mmtO1w4MTIu2wFlCMuUnil+VDfzPWQ3wa2PBW+9iH17dsDlqKjTIKGLVzYNputM/6tb+myef/HUxU7jQp3GvqtfY5k8EUNvfoX8wnmQsmW3nMG1+bLnRgUqno9mU9Rmn3Qk+shkmBGCQT/C/rD4CIGAD4Ggyf8UNdzO32wEK8k2j6ArcQyXC34aDdMSj8WJOZz0F63XEXLU0WTzG1bmZ0QJD7hZ1irw1ixEB/uRmplGy/atmJqcRCUaxvGJMazfuBGuOle3BXgCXrhAfwqfVLJnz55BS2uHRq1KKSt8ghcq3DV4aI6TTGCwlWa+MczMzqHi8OHp517A/oMvYjVVQCWbRchZQ0vQB/q6Z8sOJGt1xNb0KSrARXWrwwWaA5Ey7w4EdUGz0aCJj4KoK1xHNiTiRuVJmz0+Df5bHqFc12bzGeRKeelMmqOGoh/je8nPiq7ubMCqNXhJ/oqGsGXLRvT192tenJmbR++aftz50wfQ3r8GWy/Zis3rN6qos5uoOmqoehz40Ic/if0HjpnoQ7b34mFx61NHrljFB/727/BHt/w+lpMWJsbmcfjAc/iDm29ES3tQJzhxKG5cPCF2nhGspFc1HszML+Gv//pDCm9es65XW6B4OK4096mpGa2ZFxYWZfTEXBKGOjExjwbCczNT+OhH/gH7n34CDz34gAhlDM4aPjUmoyi+R0rl41qeRbDCkY7repOLG3AWcM0Ve1At5OFx2Wl2Uuw6gQpHGBbAEn7+zMsXi8aFisZrrr5eNBdTOCgZbuSW1uzkeKfmQNP62Ui0jVw3Igr5Z646SQEGjX6l+JgPh4Yz3GQQSOV4Qzk4OxJ1JcRJggFjnOIJgNaDXm5xaKjD9S/p0E7iHCwkLhptqrsIOl0IuZ0IOSB6tbOYRzGVUlsebgoi3teLiTOjcLTFcXRsBOsGBxDSaV1H0SrDVTckKd7EU9OzEngxQ4STr9/lkYu6Va5h5NABdIb9GGhrkS3g1FISB46fxq+ODmNhdhkdfj/Wrx1EcmEK2eQKIsEYUrkq0rU6vC1RdPR0oJzPiymZXF0FS4SWmKJBUz9Tk80+f9ScTiNf2zM0V8ghW+B6mxsSo/tgR0JnNepxOFbFAn40hQIaszgWyoTK4vhEElwIQ2vXqvVnN0NvlKa2dvzq6BH4oxFcfeM1aIo0yQW+wKAinwtOvxd/+w//iqMvjqjj4Z9xFFSn6aijUHRizbqd+PP3vg/lvAulXAnPPv0QNm+I4+Y3XInmkEddjz/sRz3gxMpyGi6PD+FABGNnpvCXf/0B5Mj69Tlw7dVX45Kdu1EskMdSQ6FQUhQBO0f6n1RpnSZDamBifAy33PI23Hrrd6QzonUBi8bY+JQ6xvOLBkl0cpZT9+xRzETMW8HV+/agWsyoiMizVsCpYZzS+6NSzuEXz5++WDQuVDQ+9P7/ac3MzmBpaUWCKnkLEBAlkCHru1fs/Q15xnhCNnh8DcMVyZZMQ3IOwTY7djtTVVMxLePqKiycwbmJMfZtPnUj5GMoSyNoAFcPuxJmfhJ4pUaDYwzxEo5ENK/1mqwVri85q/qcxnvT7ayxjzDtfdCN5WwSsbAfEdGXyygRr2A6s0WnMCfmp+bFooxHwqKid7a0Ynb6LPra1+BLn/0MCukkdu/chjNnJzE6PYfFTAEFrhtXVrG7txPv/os/QWtzFMePH8cdd/0MxZoLqUIODr8Xa9cOyimKIwA3ATTWqdRhgpidboGylGbwvWp4QhjqPBF/j0H96Q3hYaauS6+dUnna9BPfCHicaAoGRDZjYebvEZ1hh0aH8P7+fmzbuhnT05My2XUEAhiZnMD2S3ajo7dHGAA/NHYC5EV4/EH8P+//CIaHz+im5RhgeBOc+3l9hNDasRWBWD+uuXwPspkEnj+wH04rh9desR5/9s7XoaU5gqPDJ/D0/v34sz/9Q4G3tYoTJ09N4m8/9GERzgYG++Q8zs+fnUY+V5R8gLGJERriyCVeUA4mJ89icWkJKdo01qsK3zIELacyZqVpU1chv3SNN9w4sVt0kOFm1dAeceOKvTtRzpmiYQ5Bcx2ry7aIOZXwyP6L48kFMY37bv2KRau0cKQJcwsLWE6msbCcwPJKEnPzCwIOydDkx0FCEN9kEx1gcBDVCKL6LAaSLJkvnnwm/8IUE57g5j427lXG69L+t41xhzcHtwokdxEP8QckKKM/JzkazMjwMhA5EBQwSys+4ibsSrjRcTtYPHxqb8lbYGEhlZnjEtFxbnPUQXCcqVd1MTtrZfhqNSxPT0lpOj1yErt3bMOhFw6hb/MufORjH8PUzLRuGJfXj9VcXsZE/kBEyeldETd2bFqH9uYmxJvacXR4FAdefBllJ7Bm/RBuuuF6PPXowypwNCtO0Z7fgtpnrm7ZRdVKJpiIWxB2BLzozXvFbRaFZz44/cbUl0pgigvV3el9riFip8lrvHO74GP+DNeyTU3o6evDrl078fKLh7F+wxCShTyS2RyuvOYahtUoyoBFSH4SRRr++PF/v///xZkzkzKB9jhNRgwl8LwGskUf3vimv8DkVALNkRLypRzOLhWQz1fgKczghiu2YMOWLThw6DhCfhc+/IE/Qdhbh9cXxf2PPouP/ssnUa1XcM0V+zSCMGi7q7NHWBcfnwHT3V09Gl+ZKZNeXUJ3dw9efPkYJqemjcuXEtqIR1SRyZtgJHMdGmo4fUvYmcm9TdkyFXS3BLF76yZUSwVTxNRp0NzYnHK8RicXEjg6PHmx07hQp3Hfdz9n8SKlsKm3rx+JVBoutxeBUASBcEQz5rHjJzA3M4+l5WWkkxkUykSeKSJTnVb3wXeaa0Eh/VwW1IxZsSzaZN9Gkx3jwMQTtrER4KfVKCg1kXXoy2AJv5ATNvEMsvmUME7PTmIjZoMTtH/0BPwIkPzl86t4OGlAy5/T15IgITc5ig/gBsdz7vEIfProhOUCvNUqgrxPy3k4a1XxI2YyKXzpy18RFrBMO8FwFJkcbxCTHSueBQqIeFwIe3yIRZowuHYTntr/vOb5d97yNrzlLW/Gv/7zv6GYTimOgebAhTLl6049Bosrt04EhHnJCwQ1b6y5CWjaKwWIJfk2/Sz5+ybpnsOOhRCJeBrnvBKRNdSzzDvt6+/B5o3rcfrUCWzdtglLhSxaO7oRCDeJbVohV9RvRstqxYFCoY73fvAfMTk5LzNehjMZExvGSALFsgu3/F/vRXo1j7mZl1GolVBzN+Ps2UWEUEE8FkTN8iOVqSDsB27+vT3483e9GRNnp/H92+7Bzx98GNVaGb/72htUFFiIyfVYSSwjFApgaWEZMa7eA8bzNZtaxt69l+K737vVhB0RlK8ZNmy5SiZpTiOMbn2xgxktwVxffpp23i9lCp1N6OtqV5fCOqHkODt7hn+PLOOFZBYvHL3o3HXBTuPBu75tcd9Pk1VJnt0uUXp5arW2taOvrw/zCytILicQ8PmxspLQSTsxO4d0LofZuQWkVjOaidVr2MnylEbzdCYOwlGEnH9jJcFO5TwtARmRvDFUZExQ86s9EV6RLTeMnoxXJVtqt+ZfGv6Skq0iEjBmsiKskagmW3xj5UeeCbc+KiCkyrt5g/kNHqB0OLeo9Nye+FzA/NhpfOGLXxAFenklAbc/IMJTqVxV+8tLlEHMbo50lYrCnujafnL4Zazp78JHPvxBtPZ04cToOL76X59HkJRwRsqwaLg9yh5BraSTj5wPvi4x1lkcuAJkjIIdL1k1YJEJLBLBzKmxh5WbIjZ1WMpXNexexijGYiFs2DSEIElqHgd6unuRddQQbGqBwxcWyFosER+glyYxEzfyRQvv+bv/hZnJRXCO8rg5TlZQpUSOI0AduOba6+HzRDE9PwmLCQPVOooFE+g8tGYTCiUnXnzxhAyYW2IWfv/1V+PU8DDGz4xjanZaDMxLdl2Cto4BhCNR+AMOJBJz8g+h7YHb4YPL4xDF/O/+9q/wqf/4D6mFvYxyJHBsA8b0eM3nc8KHGjEWmjgsh+3mZlLt2RGu6+9ALEppgsmXUWG2wXtKFEjxyhVreOL54xc7jQt1Gnd854sWmaB0Ax8bGzMxeh0dOum6enoQCoUV/MvtSC6TUxeyceMmHB85JdXm5m1b1ebRp5Mg1kkqScfGsbS0LLMc022wtruV9K71oh09yOdGtSql3Eo44yijwF7jS8oP15j9mowM0Ym1VjMnMXcmOp9t2Tw7Fc4fPoehUzc4JY0fCbyeX0x8Xo4yHkOy8pK05pF3BzubsM+N0aOHcdcdd8j+cHZhEf5AUEWDln1lMjzrFsJ2rgZp5n6XA+sGurGuvwvxoB9/8/6/0WNX/H7cd9fdePjBhxQurfx6FQdzsQqENhnWNjWcRrgMUCKeZJPKnKYbEFgq3MYl1y0+EPEcdlpcmbLTCviCopl3dLQg1hRUkFIsGkSYuFE4DF+8BfMUo3m9at1JpuMWp+ZyYzlfwl994B8xP5uUazrxIUKKEpLVHBLM/fcPv4up2VkcPnISM7PLSKysIJVOwOUkazgCh9uP5WQO02fPwuctYO/uLVheXMD8/DxWEou6Li69dJ+Ef3yvmV6XXF1EIrEqNSw/VTrH7927G5PjZ3Dw4EEwpOucjN4eRZiaRmPpmn3QqBjUKLFnmJcfDo6gctgpY8u6Aa2PeZ2fXzQa7ymvLZLwHnv+4vbkgp3GA3fdarFYMFmN+gDuyweGhkR5TiwnsJKi8xRdwh1C5FdXM+ju6UF3fz+mpmfUCm7fsR3xlmZd6IwKoDqahWZ5aVlKR+aczM4vI5nMax43H7658YV6U3zFE5X9r1T6ZmY1uSqWCkjjVGgw+JQlT2BWeIrBUipMKifcytT581652JKN4sDxhqE5jAGINilVjoVJXQmJUiJauYWhnDp4CI8/9phGKQJxfL7EItI5BvVUEXBzVQkEQmG1ym6riv6OGLavX4PfveFGXHPd9Upjn1yc18n3+c/9F86cGkaUIjgCscQo6k4UyBAVKcnEUNJNTAXSNulVbq06MhNapHHLLrT8R1yvkqFLoJSu7uFAEP8fe+/hZflZXYnum3OoHLq6q5PUrQwiiDBgggHzxja2AXuc8DjNGvuN17zxvDdrZvE844RtMggDDjwbGzwIg4UJBqEsdStntaRW6q7u6srp5vi79/7e2vv8vqqSNGv1/AF1oVeVblXd8Lvfd75z9tln7/GRUUSjA4wUM2KBDheLconPJlJArogLzTaaAyBOwl3P05j6IBzBer2N//D//B7WVys6sekfK6SWoHK3Iw7Gl//2i9gsrWF9s41KpYfllUXNj9SbHvxQHIurK+psbG5UMDaWQ69dh9dpYWNrHaXyOvxBGG9/24+hXveE0USiPaQzCVlC0MyZr4ku8+999zvw9a/fYHqnFADiNVLZalKDbGFTcIhBw924ZlxGSdEPdpP4GV157KDawLJgJEbDIeFgDoXzMbx1+z5uvX8vaFw0aHzpc3/mE2WXlSEZiP0+9s3M4ImnTuni8qQsFLMC6sju5MahRwfbewRI5W41GGD2yCEBkcQyOJzF07+QzaFWK2sxM1DQMYyzCWz9ra1tKQCtrW/KqtHrUk+SG8k+QIoK83/U1TB/U1om8pQO4FeloQHsGrTllH2QzRpoRO1Wd3q5BgO5PXKZj0XlRZtMxjXTIpOoWFhCx6WVJZx54UVUqhVJ6tMFjUGDnrIE2xLsUvS7GEQTwngw8DA1ksPrXnU13vGj78Fr/9XbRVUOR5ji8z108def+zTOPPU4Com4Oip9etHSwIisRGqa0HA5sGh0/rLEYphZMDiyhGK3iUGQmVnfJ52dTmI2as+29lChqAyMwkfHDs9gdt8UhocLmB6bQIL8hngS9WgCa3S3isUDTxqWQ30pkv/H//YHWF+rWaAOE/RmcA6h32ri6Owkbvjql9Bo1tAmgavNgbIQHn/iNC5cWMPC6goqDUoUDpBOD6NW3UK9XEY2l8H8/BxKlQ0dCD/zvl/EmRfP6/pzSFGujsR02qYP+7prX41vfeub2yI8EgAS8TAQ3AmCBtcrMyGXMTAo5DJZlZu6fiG2/MO44tJZMUF1n+xCXYli7SMJFvRDuOmBJ/fKk4uVJ391/R/57U5H5QQt8tjX52lGTsIll1yq7GN9awNL8ws6cDh92my3RB3nQp3df0C07ip9PWh23KDZcUt1N60BJyZHdSoSDY8nk5gYn8SFxSWkUjnk80WUKlUsL69ibW1DnITNrRLWN9bR6ZiNItvArPW5GHi6x7hBux5q5bIwFLZl6YDOpDY24D8fPY2eW2vY4SPbcwmBixcZSzJGCuphnuYsE1g+kSUqtXBOddIKodvVa6HjG7MpBUryMGJRxOGh2SaLsy9bAppEXXnV5fiFX/t3mDxymUyZEgyEBDujYYQ6DfzdFz6DuaefkAcLVcYZNPjY0tzgvz5LFjvdIyRjSISYmV5EbWlHkOP9A/SEGfEzS7F9nUkp6DRrVYzkUzh2eBr7JycwOT6KffsmTRmd1zCWwnrTwxZNmYnzUCWt2aXcHX739z6Cja2aAdwh87xRgGo3cc1lB/Glv7wePY77UyJBqmpR9LwIavUmla/kc1Nperj51tvxwvPPyjuXAX9+4Ty6XgPRaAJvuu6dUnjv+8QoWIKZfmizXsO111yj9ffwww+aFaRex0u1QnmduBad0pfLNvjei4WCKbvI8sRHKh7BURLtSOln528QRrvF97qm4yVJ/lA+K37OzQ89tRc0LhY0PvyfftkvMHUdn1THhJjFxOQUtrZKWsCnT5+WGfBIccgArzal/Ed0IhOoatQ5+s0F39XiZSCZmhyXJsRWaQ1XXnmZBIIr5ao6IbOHDur32YkhaLp//wwWF5fkO5JMF3Hw8KU6yZ944pQ6N+SPLK8so1KpihrcE2fAlKt4PnTpu8qBLq+PKKcdO56h4kH6bovqpepPDBQ9vye2K2/sypDJWK/VVR4wrSVAyBYpN2MiltRiY6bBr86xXpO4VP/mycVZh05L6l7ves878e73vQ8d8kYSGUSpJM6uTjiMLDsVnRq+8ImPoVUuyQuW7T9ZXXqepnHJ/GSQUkALtDDJvyBgnUyTu8L5HitXzK/V2tSUAWy0Wqg2KkjEIpidGFFmsH9iFNOTo5jaN6PMUcSGaBKtUAynl1ZQ7vnwOA8USWDxwhL+8BN/LnMqGytnl4GZFzQj9MbXXYE///RH0dfsRlckKXrY8Bp3+h3Ekjl0exlc/4Uv4Z777sQbXv8a+dbQ8IrYhDfoIJ8t4PJjV4uHwvdCn9/RkSLW1lZRLW3qoCL+QUDXObgZP8hWsxTdul2z19RtR6yY12NoaEj3MssghjFUyGP/1JgFDVL6B5A9xNLSivgvbC0XRoaRzWZw58N7DmsXLU++/dVP+WRlUuClXKljTfyMNTD74GLkzAjrfhr5OC9NAp7FIYrWNGVXSLd36mvypJvZNy0T4vX1VQWYqakpLe6x0UkBXRsbqxgbG8O5C+cVaIgfvOlNbxT2EQrzNM7g0ksvVdflxIkTOqEKhaJc7Te2SlhaWcHZuXN4ce5FVMtlcRxiJIXHU2pLMoi0m3SEjwXYiA1wcTE5ijy/d3Z/DAp8P7SaZPBQR4UKYM2myih5toZoQWClmvQxCVDKHpCnLMWBKBDMtqmP8WIR733vu0VOY21NS0mbY4khlTQW7J133Y4nH34I3VoZw9m0TJNoAEV1dZYIplweqFoFGqhso9JygS1nMT+pmsYuSy/Q4GQrt9aRshatM1PxMGYnhnDpgSnMTk5ganoM41MTSCUymnkJpzJAJIlSp4/FWh1+gg1TH8+dOY8P/8EnUK0SxyJVJLhWfgi9Thvv+JHX45Mf/UN06vWAyCcKqlqy0vgMpfDFv/qf+Pb3vo9f+dDPIhrz0W624UdS+Iu/+ltZfg4PFXH8kmMCtfk3zJyK+TxOnXoC73jH23HbrbeoXOW1YGm2I8wXhAiSzJRp1F8SNFxmSX6K2tKkvsvTZgRjwxn0ux3hbcwoqQMyN3dBZUlxKI/C0BAS6TjufuT0XqZxsUzju3/3MZ82fpVGC2vrW6g3mDKyVjb2p+Yieh0tTorj0ouU0Z8ituWtkpiM5EeEYqy7gWk6pnETDHzUanWBYVdccZUMfNbXV5TtbVJqAAAgAElEQVR1sEMzPT0txXEGkG63g62tLQUqNkImJydx3XVvwpOnTonQQxCMLMFXX3utBqAovrJR2UI6FoO3VsHp+x+htiPmShtYbNfQbVPRi4xTyyRcpuGyDk2XDkIKDHSEY/AjCUyO8XwBoZDASAYI0r/FUyC6zixEfIlA+JbZgLgBxFviCghDwyPKgA5OTOLo/n3a5OE4jZdCSGRy2CjX8d2bb9f0ZqTbwFguheF0DIWEOcrxudihcbgGD3uyNR2QG0vYBLFAVGIgXU6FtiVqE+5RmIYFS18ZzcxIDscPTGN2ehzT0+Oy08wkyF8AwgRjqVIWSWOt1sR8qQpaWdzzyBP4gz/6rK4Ng0Y4xFDCUz6mbOxfv/dt+L9+5zfQrjfQ5pBbNIJUkmS8DIAEbrntLnz5H76Gt7/9bTg4PQWvXxXeU2/4+IsvfUXPfcmRWVx27FJdR2p9MFDTXJz+Mxcu2OcRi7JbYurnL7+5z4LryxAu+x3ez8+cGJ3uZfdk0McYu0iZBAb8TFX6hVAtN7C+sSUtkwxnpIo5xNMJ3P3wXsv1opnGN//24/7c+XOoN8n/J3uO7T5ecCMTcWiJ4KTBRX7gkzpQ1sEMg1OsbI9R2KmYz0rIZmOTvAaWNwO1/97ylrfi6WeeRLNZwfDwOBqNpjIHTpbOLyxo8ZfKJUzPzIjNybFoameePv2skHRqfLAVyvTx6iuuRT5PIZkNyeRNhqN4/q4T6DYaqBdHUXz9m7FY9TUX0mvWsXThWWysnkW3XdXpxXqaK4oL7syLZwSwMvNgSeAG95gGcyOyjCZYKrtBdXesFDA3LmYcXRGNeGW4SIkJsS07lM+J8p6ORLB/egJjQwXR86PpLE48+ChWNktauPQsqW2uI5eI4ODUhIk0+54wIl4TAs2uxcpSjtkF02kGbqq2k4DGMmb7JOYAnHQ3B0jHQgoalx3ch4Mz49g3PSmVsxzNn6MxJDJZMULZLh8Monh+fhWPvHgOzUgSv//xz6tcitL9juWHmGaQheWv/tufw+/+p99Cr9XBVrliXau+j8XFTdz/wOO47fbbceDwfuzbN6U2bjTCtnkM3a6PG274hjbtj73nnQoazNjI5VlaXBKm0m428fjjjyGWSOn68HUyAL/8xuDPoEYhnh1JB7ZTrXNCM3B2+8Qc9XvYNz2BWDSktavOidowPAx7AdvV2rSkwty1h2m84nq/IvX6+7/8U//M2XMa+uEmJ0GH04LsgsiQl7Uk22IcuxZ3gpOiXWPf0f08atKApDjTAYxIdblS1qAQceqZ6WnNEVBXs9fjIh8gGiOHYFJtTAoEk+/BU/rQ4cMYmxjD+bNnsbG6hCx1ModHUCwUUSmX0Om2ceDwMcxM7cOFc/OIR1JYefEcsFFDfBDF2DWvw9boDFbqfC0xxPotDGe6KOY66HtVLFxYwu233YWnT5/G0tKSMgeWHtxomu8IAoLASJK3KNcvyjzr3p32LzcRxXmY2lIdSmkxfUFozExRHY6sZ8kJSSLm9zBRyOOSy67A8/PzeODRxxGOJZDPFU07o1rD0HABvVYd00NZzI4NIZ2Ql7rpiVLGnwgOx+H7nqZyqTfBz0fdoeAjFl2agY+lRwhIR4HxQhJXHN6PwwemMD1OzgaDRgGxZArJbAbhZMyGOzTYn8Jtdz+Ch56dw7o3wAMPPyApPr4GyzgHaDVr+A+//SH85m/8iiQU+bn5ZPcO4rjvgSfwF3/1/2FmZgqvv+7VVsZ1B/J88To92WvefPMtem1ve9uP4MCB/dJY4fs7d24OH/njP8Yv/uIv2fuKmFNbIHCyey5ye0EzY2XgcAA3f0D8grwiEvwUxNVX7ek1aUhNh6B1WoyrwTXuPFRsduWOB/eA0ItmGn/92Y/4Z+fmFDSkrkRwTWPCA4n3EuaL+dxQZD3ZcBi5Fu2WWQzwCCJ/g9OlRKkJ2I2MjGJkbAzxRAoX5hfkR1oub5jqsx9FYWgU+XxBXZIydTrz9OqI4OiRS7C6soRmo4KJqVFxG8ZGJ9DpDLC8vKYa+Mjxo2hUtrA4N49Ljl6Fw4dfg8cevgA/NoQ2T6hiDkPZKHLxMKJ+BxNDIWTSPQz6XVz/2T/HLbfdLt4IyWayfIwlt/EBdwppA9JFPh4J7CAt9ZWyWSSiFqVUrUms4GnM+ym8K2orZe3Mw4MlSyGT1kg+a+atKlPiTUSTaQHP8+fOi7mZymbQqFcQ73UxlI0jxynWADhlYB70DNBz8nX8DJR9McgFrWfhGyq7jHkbDwPFZARXHt6HS2YnMUlDpUIOo8URxLNpJPJ5RDMpgANplBmKpoHsKL751X/EV2/8Z7zmTW9FIj+CW0/eiyefPi3/k3azgg//l9/Bv/ngT8qWgbhTKBzHs8+fx5997OMK/O9+97s0TEerA84OEXBkqTF3/gK+8c0bNULw0x94v6Z1+TlSp/UXf/4X8Y1v3Ijnnns+CBim6cnDS5qggbaIW8z8fAiCMtvSoGqAkDJzYWnCMpPBKBqmZKSPmZlpTbruDhTue+fNqM8uFMYt9z6+h2lcDNP4kz/4v312JugeboIwNoXKa8gTmC3PZJRgYFiL1gBFAwMTcdb7JGGy5u7jiuPHMTI8hHq9gbm5ObVP5XNBAhTBrqFh5PPDaDc7eOa5Z7dTT574l11xBfdfAJ6OYvYguyqLmvsgtZnBI8Y24dayUt63vOlNiMazyAwfwt0PzOO58zVEswUkEj7e+qpxxNBEeNDC1EQBrVoVH/nIR/HMs2dRrTfg9bvqUjAoMU7y+XfzOPg9sRoCj/UG/U53HL3cacXrwQ3NliHvI61bFPWArSmQl6P9AHKZjNJty1ZCSKQy+j2yaLnRmj3yPzoYps1lqy41d2YrHEjn1SO3IhEz9TNHn+dAGvUt2ZnRsFtwarpTlGhOOgJcfngSl8yMY2osj4mhIoaG80jkC0jkR5HO5hCSOTUZUDzZQ0A2j+/e+AP87oc/gp/6+d/Ez/3GbyM3NoIzc8/h8QdP4spjh3AVVcRbZfT9qGZUPvXJz2J5dQm/9Vv/TkpdpsHZg++1FFSYKz19+gV85/s36SD51V//NYkGry6cw6uvvEweOr/3+3+IXHZIQYXzNtvENssLgjJkxxSJ145AaQCN6gvLxdFRskxJ/WSe25O51OTkuDAksy8IHOm3v1qr1+Z54vjhPY/tBY2LBY1Pf/z3/FarjXKpqpOXxCwbi+d1p8pRFEjE0OfG4aSrc/Km7gZreVIQOI6dHuDw7AG1ZgncMW1lalpvNJUukttxYWEFjUZbrVuWAJFYBJkM50FsPoQnE0uZcmkLjUZVG5bKUJPjk8gVcpibO4cD0/vwrve+F2vVMrZKm7jiiqvRaEdxxz1PodEcSN4u0V/D06fux9h4EcOFAr79z9/H7bffi7YXQqPV1EaXExiogGWb3oGdzsKP/51OJRTEKPLiTiZhDFHTvGA7lEc9QUg3+euyEaO/27CXSrwBKfID+bOw5ubgG31jiPTTaIgbN52Io7SxguE0Ke0RdS78HvESllumASp2aMwsHRlEpJ/ByBwEDvqKqE056CMV6uPQ1AguOzSByaEcpseGkR/OI10YRqY4ghxLJLZgBaxyai8pnGPQz+KHdz6I9PAB9CmiNFrA5PQYEpSg7/ekGDYAdT4iWFrcwIMPPqRMsjiUQaW0hTqVtLTVO6KWhyJRPP7YU7jljjuRzmTxgQ/+HNbW1mSq/Ru/8gv4L//lv+r3/DDb0vb6qXtCtCZwiA1Kip2gwU6cKzXcpmc2NjY2rta+dn6fHjkJjI2N2JBbECh2shMGC8NMrPMSw00nH90LGhcLGv/1//3PPjcnpwLzrAfZfvU6qll9yuoRTEqRtswJ0SjSrNM5cs4TkKPYlPxL8ETlRGRE7ETG/7YIS5zq7GlT1WpNVCpNG2zT8GFfLFR2KxhA+IjcAbFYHDVH2hkAqXgKU1NjaHeqODA7hXAnhFimiE40gpHRIsrrq3jy1DOYPXI5XnvtGzH/4ot45KEHcPDQNPLFnOZEPv/5L6FSaaPe7ogTweckwCnKdiB+49p1jqrNr6kkWa89BY3dLdvddbQ0QwIWq0Pw3WMp65BoUFTgJtmOUsQO8BMK//BUZXBl94Gcl267jWIuiWSU5zPBV+JKZjCkbCYYrON1N+2QICMJ1NNsepZ4U18esfvHC7h0/wimhvKYHB3G8PCwcRIKRaRzWcQzaYTTeTQ7IVSbAyyvVbFcaSIUyyGdHUWXZUKoh6mZcXnDqhSNcLiOFO0kohGTcBwQwB10dE0b9Rbq1SoWl+Y16Mdhs1tuvhV33HEXqHT/oz/6o2pxX3PlJahsrODhhx5BOEKAmu/TOiZyVlP3xtib7tq6DV4qVV4RNLimGDQ0OU0gtNfGUDGPYjGn4Ku+Ut9awy5w7PB4+BzhvaDxChh0Wzln5yfv/I//p9+sVEWbjgy6mCkWcHR6CscPzmCG4Fk2JXHcWr2CRo2+pB0pRhEUJbHH9AiYbUSkJUn8ihOaG5tVnLuwhA7JSvrQ6YvK1JCAVQAeyq7PSiJJ2pFnQUS9y1M8KjUramLQb3X/vhFMTw8jGslgbbOGzVoDFWZH3T7anof3feCDeP7003jygfswe+gADh48AM/v4Qc33Ym7TzyEdtdHh0FQLVXiEsaFUF2+ywvUMUT5leUXMwcGDWu3vtS9fHdJw+tgU7o2cemCjPAHep6GjJBEXguzBVLX2W4ksMmAybKF9T8XezoZRWTQ1gCctRMl66ugwbKFAYPsUtLGeX10robY6QgLSOTVZsBJhwbYN5rDpbNT2DdWRDGbxehIHvniMPJjkwjHM6h2e1hYr6DmReBFcuhxwjSREGBN6wriOn22cAs5xFMsNUwfNpGMS7MkGuVoOw8VansY74KZKrMs80+1mSJ2zBYuLODcuXMSDObk8ML5M3jwvntUIpIVKykEvsfgcVxZsm3lGLRRuV7Yon85aY+fwdDQsOlSaqF1MD01rhEBBg19JjLWss9Jrfddnynv+8GJR/YyjYtlGm/7wmd8ToUmQ77EfCmi21pbhVfeRHLQl2r0VZccwZGDs3Iqp6tav92QETT9VY0GbK7iXFyqrRFGudrCC2fPY4AouvK8CAdiwNYn54enDdltCehTWkpNTKWRzJhN/CUeDiOXSeDo0RnMzIypBHn81DNYXd0AepzHiCNdyOLoZUdw/uzzeNXx40hmIihVN/HCC+fxne/egVqjLyVwPidPYXoQshMjNqMGocxflf9nDHQbP0lMIhxCp01qt5Uxu8FSyyh4atlJyDLNlTfcUDwhbfgueMxoSPR4ZlYEf4lndNoWRLipmIzTchLw0K+XEAtT+EhSwXoMK32Y8ZkkPzM7BQ1mL9wEGnozqwMKC2cjwP7xIRyZncJYMSeQcGRyFLnCGBpeAhfWa2j5EXRCYaTyQ4gms0gkc9LkFGU9Fddr1WBXJIxcIYOl5YVtxTUGC+OPJNRWlWA05RmDr6LBB85mLqDyv0lO0wnf76FSrqhLc/bcnNjHZ8+cxcryklripPPz3fO9umtoGUdPeJDhEDb9zH/MeHldZasg3kAXswdmpKc6oInXLnbw7oPC7REOru0FjVemGq+Iom/968/5mqNgPdvrIYawJORow0OVo1ZpE/31dQmyJvwe9o8M4ZpLj+jfCP1Cg3mBenkLjXIVbRod94F6x8OZc0sCyySfwROwz7kOakRwiCuCQd8UqjpSreKWsaElrXqGHnYHOFQWGmBsJI9ms471rabANGpe0H2Ncw0jw2nsPziKqckpbKyUce7CIja3anj4kSdw6unz8MMxdPq0U6IEHOB1TLGJk6kMVqSHs90m6cCApSi1dZ5InHshOzEIGupQSGfXMiQZGwdBg6GQN03l+tZp4ffCPBRMSQMjBuJrhob2DzoV0RO1PpLIIVew9mu/U5FVI18nSfPmLOaCBk9zzqKENP1KwFRygduGQT4S9N5NRkXsOjA9Lg7N1L79qIfSWCzVUW766EQSSOYLyOXyYmWO5NjuJYPVRkPpQM9hXGYCJGAR45o//zwWl+eR1jwJ9UxoBZFGIp7VbJER0cKyZKBUID9nguCcvRGFnRQwdjf4NWJDe0wtIjG6T8QF+nJzs0Q9NzeP5585heeefRanTz+D8/PnUatV1blhy1XPQXwpyFxzOba500Y3l9yAh/0zUwZ0Ksu1bMMdCjtZhplU7wWN/0VtsiPsufPDt37+eqrVqmbmBlWZwclMbWzbHAkSdPjH7S46lTI662sI12oYjkUxPVzE0QPTuPLYLMYLRfjtjqZCV0tlPPzEKZUF4tJQJp4iun5IrV2K/bDupgAN55TJrPSYVXLh87kGIaQSNnzFkyIS7iGbSaLWoutXUgy/y49dimI2Jzp5u9fG/MIStkoV0PWj3R7gxu/chGaXOglMS3nCc4qXgSGuIMDFJHwlOMX5GtyJbnMfvpiivC4aVusFxCAddwEKHwxS2RW1FrQBoEYCs/mNYHKXJDKZ9dgAlp3IlOi3AJnM5MREDZOI1GnK+T1GfgHbh5QIUKCgQjtFg5hdmCwAyxY+BwMJyxQKCXH0n+PwBw8dwuzBowJez5xfQLUTQiSVQXF4BMNjYxLBYceLIDQ3lkh7gwGyWc4hRTRaQKB85sABUToo+kw9DY7TE59gW5lBQMLQibQEjyVmJOEjKq2ZABJlB+IxUuCZlbC8ogBSVF44DFK6j1iJRJAIpNs10jyThv2iAqU5yLa4uICnn3oGT556Es888wzmz89hZXlZXapclopfvD5cwT1MTU9Kd0TqlIF4tpG7iPs4ANSAZnYH/+WePSD05aHjFZnG26+/3rehKAozcyFGJPzKTa1mFNNeErukje8jHgohiQHiVJSmZWC1jNr6CtrlNUykUzI7Ojq7HxNjEzg3v4BWraXJV08U8YHScx4udG/jCcQanwpMzDq0vXyi87I7F7tSwUyeIF1Mjg9jfGxUw1jpZEwiK/zgG80OVjZKqNZa6LK1hggeeuhJ3HP/YxiEYgI/SYUXB6VHIScqVVEtzHQ73I28CwWsYEiMi8i0PEweru9ZtiBiG9t3lnMEqfOO4hgDwA7ewffkaM5MyS3YkO1I1TFN1/qcnUnqVG522tqIgy593nuBjypLDptmVdkQp0KXeasyqAv4o/pYjBTqvPgYh2Znkc5msbpZxrMvzCGSziKWSGNych/Gx8cxs39a15+aFMyYWLoQjFU5RYX3eCrQpYijVqlhYt+0fGOGR0dQKW/hL//ielMRYynA16ZAYP84uq8gQp3XlD2O/TfxD4LnpqLG9+no8WSEyq1P4LoZbQlIprE3tVIZBAIxJn7PoKPrTNGmdgNbm1tYWl7B3JkzOPPiCzj74vNYW1vW2H2307bH4gGg4GolKRnqsmlgp0t+VD5+sBc0XpFuvCJovPuzn1MqMBCQx9kF05ig2TFnPNho5fKl6YzH6VCezmEyDiMidCXImux5iHa7iDRq8DbWMShXEeq0UUznMJrOoJhISIuTjmrkqEvAliWR2pKQ/gI7LinW8F4fqUwCPmt2zVnYIoxHBshEI5gYH1O5wvYaAxnbeWyVDULs70fQ8vrYqrTwZx+7HusbNN7xtdgZNFiC0Iw57DMgEj8J3NADIFQbnYvJCmiBjYa0W6uPtG5Hr5fytfvd4DJvB5sADHV/50obnm6sZPQ8gXYpNxFLJI38E5xlYI7HMOixo8RhOAvoCg4BcYzudOpaxeMS27n88stNoSpEPCGuATxmX5ulskyck+ksDh29BIcOHdEEMjdyvVHD5uaGNjGDCDcmtUsYPDgTNDw8ovuYXZGqzg+KXZd8sYBMOoXTp5/E1772D7Zm5CdrwdTARVP4ZspPUNSkFp07nwURCxrB10BmgfcxE+H72p61iSf0GGo1MygxoBAnCTIR/kyd7yCguBKo73VRb1SxubmOpcUFzJ+7gPNzZ7CwcEG+K/VqBR69hR0RT3qyIdy6FzQuHjT+j+s/7wuAFO82JOcvdka4eBk4DGWISHa/Ew6jI3s9qQMrDWRGTDIYW305+BghAEd6ea+LdrmC+toKBvUa4n4PB6fHEen2MVksYmZkBEPU8UywpdZBR07pA9XxrPzlJMYPkq+HaT55EQxuUpLmCWwbWm05tjQD5Sva+j15ehGf+uwXgXBM5sAMPnT+Iu2ZeAL7DXwMu1lWoC5OkBEoswks/cirYMnmMhDR7DkeHwzu7eq2Bn8j6RrbxNL3NHatOkRBJqPqZsAshu1qTtYmtEG79PkI2rFsHzKr4Hu2GtyAYit/7Dk0IDg9rbSeWiPkrQxkhmzZ0/DQMI4dvwyXXnpMdHydzD1P2UWpvKn2q6QNOasRjogsxQDC0XJuUlKyq9WGNn2pUkEmmxPTl5O/2UwKN99yE2699Wb0+wRzzSaTGI/0fPVKCR47urYRsVhCGVvWMo8kzca5DkhtTyW3rSz4mfE+DvxtlzrKzAxsVXlDBXp6B6t84feWnVj3xvm42mFIfEWDlOzkNGtYX13G2bmzeO7555SVLC8tobS5hdtP3r/XPXlZ2HjFBXnXF77oO6l3d1Jyk5BWLqsBAmwRnuIhtH36mAE9bmKJo9iJwgyEvImU30c65MtzhEBcPMLvqXA1wKDVRtoPydD53NOnMBQKYbqYxqsvOYpXX3YEM9OToqF7nRrqlZJ4IjRA5rnfZveC2hY8XVQ6xRVI2K3gKWctSwKMfVS2qvjKN2/FfQ88LpZrNJ7UxC5bm8oWOEkq859glJu+rQxWBGb5aJxXCG4sp8iF4A4wW0RD6ql7wezBSpAdZJ/Xw7nPWbvR6OeaWA18W5VtBJmLEbVM4Jg4B42qlOQE07nicwgqIaZjw1uOMEYwRmk8ae3kgLAlLHPqJIZHRnDV1Vfjsssulz0A2+TNWg2VUglrqxt6PVPTE3o/DBJ8HeziJJNpdW8SqZhmY3gj5iLxo3gCp59/Dte+5rUYGR1TpkeP1X/4h7/Hgw/dq+9tetgCsV42HdndgFgAEvPvdneh3LXeKW0oEE2l+bSCGXETp+vKWR5mJ+bQZyWQdWts8jcaYUaTtpZwgoGY4k+GoTiKP7M4zsW45+M14O8wIHNIL5fL7QWNiwWNn/7GN32yNokt0Nlcp6pORGvh8dYOyv5emE6rYXRDIWkvMCuBvDvoDj8w/kZ4EDAV2Wy39cM5CHI4Iv0Iovw9v4c4mZZba+iuraFfKiHS87BvOIPjs9Nq8R6ankIqQrvCjtikrW5TKuk60CiTN7B2JBcha2MK9Hi9MFZXy/jTj30e1QZd2plNkFkZUdBQ+1BO4palOC1SvkfHLmS6qrIjbKWEyF4a/2eazNPYWqYCV9WLdJmKknL9rQsGzFwYYF6i5SE91B3cRIs6aKvy9/m3AxK2glkWPh6vr53SVos7YFXbkyC2H9KpffjQLK57w5tw8OBBPS8HuqqVCrbWNwQMFnN5tLueAoGVJaOoN+riNhCQ5H3crAQziWlIP4RCvQQrI+YQt7axgauuuEp4Bk2tmGFc/7lPYX1lxcbY2U0Krpt1jKx0sdi3MyxmrfUdnoQbCHTcCce8lepb0rISvja2qd1X3sf/NhyF2iXETPjeDDtRJhIEZZa5DM4WaOLKRnbYv7YeWHaPFrJ7QeNiQePf3HGHvFx9Gg+3mvA4QUmwMqBGS4Wa5QuFT3hSUwWbqTRnUzgjgBDSsShSAxKxIICO7VAbKadNJgVaKMGnFR6oiNOnlW3dEJL9HpI9oEUZwY01eJtrGFTKGIlFcdn+KcxOjePSAzOYHCuI9NTvmWx9o9JEz+tojoSlFdu87U4YTz0zh499/ItIpjJWYmkuJIp2lwZDnBy1jbldkgQ6GTttuMCyT10jW0y0JrRT382PMPSYLYOAYqbgwjfMpXwnAFmniLoRvDGjc21axzGQh21Qj5s9gamfKeMInOLt7LaAZJmGiS9zw0xMTOGSw0f0dWioqBKDwYJuZHwstlIzqRTarRYqlTLS6YzKEpYg5KoQOKWEYDLw1nV4AwOrlShU4rLRAu596l6QWHXlVdfI9Ii2EZvrK/jMZz6l2Q8eEi6T2s2L2Pl+J1BYMHnpPIjEh3bR+nXlNKFqvB5XgrhMg1kI7SfTyRQSCigZvZdtvCQIEuz6sKTh/QwqylgCUJbXmz8j+D+7b2IvaFw0aJw4yaVvjNDAGY18ikazpTmRLksEdTwIPjJw8LfFogi6K0CSVGnJ7feRjdFjg9mHtR37FBSmnF2I7l08wU0clum4NgtPVE2JhtRmjTAVbzbQK20h3e2gu7WBdK+LLPqYolL6vlEcmp3B5Ogo0pxxQQeNelUtxXK5h699/bu46ZaTcjFz6Tw3Ere5yhD29QekPBtu4eTyTJOTfXzDOsgnytITJUbKtLl2qUwweyhRqan0RUKR4Rd0Kze/EqYS9n1fJ3ut1UKjTTKZtXgNRDXcw2UlOuk0SUuLArZradduXREFi6CFayl3DBMTExgeHsVQvqDH6jSZjXnih2SyKRyYmdF8CjfG4vKyAtaRw4eRS3NYjiUfA0bBBGt2lUsMEjzJ+bpo2s3XRbFjdjUoqcj/pjwjgwvFksRniccwf2EOn/3sp1XaMPsTFrZLns8yjR3Zxd0Bw/1MuFLgfGff7wSUl5LqjGvhAr3LHM3ic6ecYXkj2wq+H2IkgRcOSzhlJgTYA9CV2Qfxk9e/7rV7QeNiQeNnTp70NS/S9xANNi/TcTEnWZr0fJUuVFMiij7QPw8DLtBAxJdK2SJvoYNYaKDAQUyDnReWNB2GF/EewjbwFiwgiaxEo+hFwiJ49WL83RBiau1CjmcZtnhpU1jaglcqobx4HuFWC2PZNI5OjsgE59DMKHLpHDwvit/67f+MheUSGq22kHHqW7LNy6ChE5slzYDtXdukROQ10S46pYnoRqM2V5Mm3dwfoOXpHZYVkykAACAASURBVGjknVkHfWUzbEkSCFbXydTWDTOh0I8ptRMgZvDq+ANUmw1UqnVU63XhKgxSFB1WJsNsI8BAeO1ZGvHGGt3o9XZzm4QbnRuCf8f3zayfAYzdLtLwi4UcRoaKKntWVle14Y9dcYU2TWQQEpOXG00q9OpgGWeEw3MsXVQiDQZyPMvkc9vTz/z8GIBZApw69STGxyeEibB1zN/967/+C7xw5lmYzTw/ZKORvzx4bAOldNxzlopcP9tBhaDxTkayGwPZCR472JOjme825HIB2eEbxDqsrEkhQcyEyvOBwZYLNASbf/4XfmkvaFwsaLzv5AmfrMLtlFoEPSXaweRfWPqfDAxU6mJGwnKlVanBJ45A/gVZlsQLeh0Bk6Q3kwNhBrsQSYhLgB+z0nwRDo0LwtajFwoLZOVwFL03mHWwcU7+SIz/MDB3eEr4MxBQgHezDH9lFa31FfS9BmbYKvRD+MrffBmRWEopuroqciqz9Np1MVRrk9egsf6Q9C64Z7mpCDdSsZugK0ufLhmsBEKj1EAlsSqqNjAzDXU3QqYRysXvRt9FgQ90HngN6l5H8ytkydJHtVyrq70qtivLtKSxGIWfiE9g5ZM7Qe0zNCzG1fEO5OP9VLAiDsVT9aqrrlJAIWOSQr379x/AyMiISkMGf35+BE3ZVuVX/g2FfJ3+68j4mOQb3e+EGCQDfgXv4+vT4/jAcy+8iENHj2oDcsXMz5/DV776N4DPa8ZuV2AAvp1xMHliG9eyOWIILDuEIe1qeyvUuNF1TgfvGmfXNXYt3peVNwI79bc2veqCkLufAZhZlmVHJKVZG5jXi/9iqTT+5E8/uhc0/neChmUWlnrqRDOagk2DcjGr5rPTh4uOjEPQtHgwQIMzArU6OgwaZHrylPS5UY1MZUAi247WplVAELxBQZ+o2rm08GVi4xEvCYa+7IM2cJVmQAmm8gIpB+Zq7/sosJzqe/IeydUaOHvH3Tjx/e+rg8AFzpNavhhBJ4jYgmpmDpTRYkGkHhPhzadTclhjFyDcG6BFwpmsA9iliSpoqjQJLo7el1TAiXsYBuFOwWjMkHt1TnzOvbTQ6tFkqY1yq41S3YBnlkrMBuTnQoMnpx7mpgBBEzSjXrME4c+5wbnRW62WqOc8Zbn4R0dHcXD/AXMWC4Wk5r1v3z5lE/xd3i/dT3D+xUSj+XO+RleO8HEZTFzgYuahskldMsuIuA606fvA/OKCrhGfY3R8TKXs5z//aVQq5H+QihaWn67kFAPlM62hYA3oINk1z+M6RbvXrMsydA2EHTntEJtRMjCVWd7uzGOXOnkQAgI/pJcEku1OFEMeWbbxOG764S17QeNiQeMn7r7LV7AIMgzt7YBWLe1Lpfg7m0IcBKL8BPbaXaNwU9iW+pkhG6IipsGOBk94WgHYZrUpxpBxd4NOgIGIBFZFL+cYtiY2OeBms51koMYo9eDmLih0zK6KmH08fXtgk+xwD/jh5/4Scw9zzNo6I2QTUt2JAYuL3tqfVHtiOs4x/4Qcx3IpgpEAB9Qol9eoVYXTMO3W+w1CqXCX4NQk3dkIRYZNOIl92xB2H3+Vcy1tryOSVa3jodpqY7NWR4uM2pcFDTfU9fJa3fE0uKFZRvB9cOMzMBYKQyorWCYwQ2DWwd9hAOB9vDFYMLDwbygOzOdV8EmnxcJ0WQ0BUhGsglauO5HjqfSuTkNIj52MJcXdOHPunJ6H1O7XvObV+NhHPwKEPDz55GMqrSwoJgTG8lR3gUdBdhdu4Q6r3VmFMgU3ZCaoyABRC84MHnaIqLIMaP1CsiT2bOC0Q1E49etu7jkcLiI0K5jbOXHy3r2gcbGg8eN33eVzlmG7lCATkjV64MRtgWOHiyCGpKT7B0GnxUbGeWozdSe4yVOGm0lELNngcbqUsnXUjGzqRGKQIReELT0K7fAI51lBDIDTpxyE47Pyw2bLlkGErcdU2FDufozeJhKClEze/kYXN/zhn8Hb2NQmpV4mMwDjL9goNEsowyyiyKaTylbGWMdHOOcSk8BMrVbBUDYvUIzHuMq2vpVK26vJsE4DdbeFdnYFi6DUYNgjn4Pans0W9Tw8VGgIVW8Ic7F2IJmd9A1x2EiQnQXAqNvA3IBUbueC5zV0Irqjo+MCReXF4vWEPR05ckQbnwGAgYKZhAkV9ySTp8xgdFRar8wEXDbDQML3SeDQYS18PpK6eArz4vGxeB8FowkOr26sS7OUivIcQV9bW8INN/w9trY2tuUOxLwNSlWVd0GLlJ0X1xp17U8HgLrWq9E73IZ3nS1rkfMw2slgnO6no/jb+tsuUYIujWVtwQBAUBIZP8cOqpP3PbgXNC4WNN5/372+6yIoPd4egDInd51CwWiyS/rExmRblR0QnawBfTgQu3XgIrsXclqUYK/yDPt9dmHYLu315P1KtyvW+GztyZ6Q6DsJOMxKej0kVTaxVAkrOBFolEmRnrqHtD9AZmkdN3z8Mxi0mxoukwWDhHa87bKLaTqRfoKGkYEn/c5pKj351guq1iqYIqU6mJLkKcYMid0k58YWcMztsgYestYaZbvV1rdrlfLEI3OU7d5Or49ai9lGG+uVmgbvXOeEXQ5leqJEuwxmJ1DbJjOOAt8DN4rwl1gMk5PTqsepT8ETfXhoCEPFISsBfF8ZBQMK/46ZCl8/swv+rTxSg1axAZ8Zm5qVVaKvoMPPjn9HMp/avNmsgkQhP6xsklO/FxYWkMmk8b3vfQfvevc78Ccf+QNrv+4q2dzG5/Ntt185xh9sUb52x78w2rmVWU4bw5aZkCN7XCcMHGQjLK/1LVX0Car7hpXQMtL+zsoad3PfOzzFgoaPu+59YC9o/O8EDYdluBTRUaaVBnIyMLA4VHwOgooyjgD/2FWCi8QlAI93RhyYatlLlHkDP0hOrgqEJE3a5PF5IzeE7mo87Vki+JQElJSdaVkwxSV1nToLHOGnaCw3dtYfoH3qWdzy91+VWxZ9T6xLwuBE9p9lHFz0+XxWgYj6mfsmJ5AI2wBYaWsLY+MjKlH4ziiGvPvUC/kBsUqDIDvkLLNJIT4TEvhpkcOupIIG9T/lT+JZedJpCdOgzwwxDWYZThRmu4MSNivC3YAox9eJfRhG09MJTa7F0NCIykMGBpYXzCDIo2DpUcjlt1uT/B3J+zObCMb3pY0qWYK+ecMyk2OHJSCREUB1gCk3tFrCGjOII58bCujcUWyWS9K/uPPOO6Tt+tSpx3DffScVxHbzM3bjGdZGFlCh51eg5ToLGLQuU+IIPmddyDfhVCxncfi3bP27HIQTwLuDgLxNguBEKh0FheyzNM8eV8rsvDaHR/X3gsbLAoaLCS+5+/333S+fOgJ+xjewmyY+d1GeOQGrGnAXULndKw/YfjsoNbscBNB2tAtYtvBzViCi1UGwuQQuBlOhPNFlYqw5iA6irN0bDXEQaKTEVLvXbpnuhfUr0Ol1MBGJYOmOe/HEv/wAzW5TXAVS3/n7pFwRe+CmoSkOFwpB1aFMAhPDRaTjCZQ2N5HNpqUlKfEIGxgRz4JlGDfWtvS9SjVTXlYdbGz7l2g00IvVWOO2mFvUGOkS2+ij0m6h1Gqpg0I2LTsnzNr4bnZ3S0gbd9gGN58TumFWwffC3+XcCV3W+d8MFry59iG/EmzNZ3O6Dm7SlK9HxK4OyW7mzctMh0GSZQsDhqNpMzAxcLjyxWUjDFqpjP2ucJlEHAsLi5icnMC3vvVPGB0r4st/9zdSPmO2uv357gIrtca2NTuto6G1ISmEgKEZ0PsJcoobyBSwP1AZlBsaBuUSmYGpgxWwep1exu7HZwYiHZOAXOfA1d3grJ4bwK13ndzLNC6WaXzg5H2+ADgZIpnCFjfy9hTnbim8mAFbTOXspAi0HJRmmoalCxxuofD5VfawZhdgZei5uAFBIBJfgs8T6B2wDRri6Se/jT4IR1I2kCfSoNeV+bDX6qBer6LeqmEyEsEL374JL95zLyotE+klBtDqdsTQVB8msFXsNOoSGx7KxDFaKOp5vE4b09OT5sNBrob0P+hTFtTEg2C2RQCcjVfo+rwsaJiJMettA+YYOIitsLPE067T99HodrDZamKjVNFEcTqZCYKOBR43J8HOj0udrdVKXgENo32l8cwAGExonM2AQTDUcS4so8rLm4VWDLs3OwMNMREGGmYaZmZt/rTMVMT/CCjWfEz+489cZsPXwt/PFUakt6LsRCP1fXVT6OH7+OOP4nv/8m2sbyzvBFMBlbvmenaVKa5r5Fzl3PtwAK0B0Jy2ZRnLsoeewtR39ag7iUI2rfdL42eWWI6az3W8nWEE684Fcn3lYwatWRdAvv2DW/eCxsWCxs/ee78GEznPIaEdEjaDKUqe5+JsSErOjc8bPuHAJHt8YgKcuTAvjmiQsrtF7+pr2QkpvbfThzd2R7QQB9ykluHESa4Ks0wIBriMd2UZEDsrlA+k5ylNmls1hLe28PSN38PpE3ej3K4jQvf4WMKG1LgReZISKJTJUx/jQ0UU0gmMFHKoV6oalstm6eplbu1qHe+yBdAFcieZLCutHW1TnaSa8D3sKHkp/VVtzTTaqOwky3Fsv9knV6OOlXJV06jZdM5Uo4K0W/hPcG1IQHMbiPojDBaOiEWMghuc6TuDgutMMKNQ5ygaVUYhZ/XAqY2/Qwbpsy88r+vBwEPZPAYEBhCZd09NSbIgn8srODD74IZ0gYrPyRIyk8tv4ypscZO+vbC0qPdKZa2bb/k+brv9Jm1gF2is87SLRm4AkLV1WZbQEzjokjFQWDdJWz8wO6KmCYl2PurKsLqa09nBP/h75NKEhVvpNWezYsEmUzuDa1qXu7GV4FDhIfG1G7+zFzQuFjQ+eN+dfjccRdSPItklg9NDO9lH1I8j2kugF+shpinPAI/gQBZhwQDBUtbAjUzQM+hHcuG4LMR+7kbF7dUo1edmVipsAJtOWbZCHcgazGrwbyXJT6BQG7QvmT+/a5Ruv1lBaHkZd33lK5h78FGZP4PzLyxP2m1NZ3YGnHLtqn4O9z0MZ7PIpxMopJPIJRPSmDAVFqa/xGAHCA9C8vlU0ipzJOpO7tTTLtvSqHoAFGtL8LVxTCvAHro+0Gx76HRahm9QNKjbwwbLk5hRmxmoXKnnsjCXoTm2aCKe0WMKrAyCoFqZGTOVpqI5N56IXEGblYGDG4ej8PwbZhmnHmcr1Ojz/H23YZ1hNjMLGn4TE2HgZTu1mC9sg6rjY+PKKrgJFcQ4YSpLBx/ZQgGPPvooLrnkEpw5+zw++ck/U/3GNjx9cnbrWguDUIAgAY+SBT34PSOPEeNh14z4CTlBbOVz/dGEidkF53mqpM13KOlA1XgDbBnAZb9Bt/ig86XylLT/aBgjw2S8xhUs00kbzuOaYGluuEoIX/7Hf9oLGhcLGh+67X6/H42hmSBtO4pwv4Ne1OwK070YvLCHrmTk7JGoo/OS0zBQ/SJ9nDdeeEZyLkoGBZOiC/KRXbMHIkYFgYcfsDm2R02GjX8rIHEAPxrI0XsET0ne6GtBMaippKlsIbR0Ad/+3J9j+fkX4dH8mcSOwE6Q9PFGpyuVbjmsDzwUU0nkk3EM5TK44pJLlGZzGpPmUKzBQ7IA7akMc0HDAe90HecgXGD79bLLSyV2gm1s7/ZQazXVWm13CVzGpOvBCR+2XRdW12UMzbqc72u32rlwgmCc2/EaqJPhhGYc9uCyEF4nbnYyYB3g6dJtbhBaUF599dV46KGHUC1tKVDx55orIe4TTOYK70kkkCsWMDVubVxZHuQK0l/VcFgwr+LKPUSiKo+4XmrNJm699VZlK4cPH8QnPvmnWFw6L+C11+eAgJEHHZZBcp/dYSxVkvcoMBQnaE49FTI4bcZRl5tlZIuAtk/hJs7aGLOX0oaKQZpFsptltIHrXUBWZHChH60CercjSrllVVkU8nkU8gV87cZv7QWNiwWNn7/3CaPNRDtItntIRJJohHvoRftIUuGKU6QBU9HhFfpQAh6H2z/U0HDovytLdPI6Id4A/3ABh7473KSM8hoaCoAwdlkYNOSQFQ6j6ZkORoqiKzw1OOYSjLxzqhblLWRLW/jS7/0+OnKe56RlWGrUGrDr0XuF2qSA120jw5HwQg7jxTTGhocwlMnrFOaidmAr03kjghndmdiKGzDbTcCi67XEi8g4DUsIEINwVC5uDa9n+qQkuHU7kjPU0Fk0hjb5DVslxNNGeJLQbmA6LXwnIFfpuQM2Ls25KUrj/pufhal+WZeFwYK8FGYTDAT8GbELlh9XXXWFlL6p6JVJZ1Ra8XF4Xfk7zHRovM3ZIm48liA8eVmiEKjlY+7ft19aGxxSY9kTTyVV+rA84uOcPXNOcypUETt/fh4jI0O47/678bUbvqIswWZQTH+EILeb5OXrJ/aig4KlRtxYsvY3TBpskNJIyBRr8kTsq9QsaJD6zUDngq4LGNbmt9EBPa/UvyLotlqmQcprywzI69okNEuknof5hQt7QeNiQePDd9/C4wVX5pOoL1cw349gMZNEh8Zq0s6QFe92P93wCcs01WERY3OnXHEfGj94Y/BZBmI4CDSwppOUiz0ATokh8ENmy1LZRACaKmOh/iQXEc8pAqUBqYou7LEokOt7aD3zNP72f/wxwrUG6q2G3N3YwpNRcq+PDq0XKWrca2Msn8X06BD2jw+LuRoPUzWbk68km3na4CQqcSPRbW5bhYv6HQGBTa0/aYmQFBeRrICEiwe+Jk1bvQFKrQ4W1zdF6uJJKgsTgrsUh4nEUCVLM2ulBTsjJkAckqWl6x7sJjwRaGKmQUKUSq9OV+m1k8Uz7kZGm0dCM/2+RHhptEz846mnntpWy2IGwTF6upxZoLfPyQGREgZmu7RPO8wx7Juewcy+GYyMjkhmoFAoIpc3POTxx5/QaP1b3vojck9zGMmdd96JD3zwffj3//43lS04ENSWg7F5HS7GoMFtzECRTnDOycy4dB2Il2kbm5ASNVK6vo9ytYF2DwoaxeKQiGpUPrPHdAC2ZasM55E4dTRiMvZW69iB9sxgCPTy4Oh2sbhwbi9oXCxofOfLX/Rn3/IaXFUcxi23nMRTI9N4Lp+VXkacE5Gat9jx7ggiwHYg4DdKpWWCZIQa/rfq0qA00QcZaEhyYZCbwEDDCK9aXgrdIYFaImXpnzFDGUO44ZhlkFPB+/XhU/Oz20Km3cLWo4+J2BXzBmjQR4UeLP0+mvQSCdGiwMRwKDK7b7SIA+OjmChmkODsSYidHafI1RXIV27UjNdBjUPWwxR0idioONvB5HKwTueMSY9Yh4IG+Rh9ND1P5K2zy2to9mgNkRBJje3HNMWDmT3RELvRQDSVRDbLoMH5Ejfqbc5v7r/d9WXp4QVAIQMNsyjjcdj152MwQPKrYRaGEzErYJbB/2ZW44BUchYcvZzPQe6Lgrzmh4IWMph15HDk8FHksjmVIdbaDUsFnGUPy5drXv0aBT8Oxy0vrwhXue22W3HZ5Zfippu+h5XlRY28O+6KpAGDMsWpmpFYxZM/RYYqPxcRAS3TMKyM+q4ddPo8BAYoVZpoy/cqjnyhGJDOWrI+kA2GXUELDtSnTybU7WLQ4HVyHBgusFa7rWvjtVtYXprfCxoXCxpzn/ukf/CD74X34ou49cIKHj9wGM/HOEBFyb4oCZc6RQX2CeE3/pKb4uTCJAdjeyYjkAAkqOmo6dKIYJ0aMEMJcL0E/BOfwfAD6Y1qboTiN0Zn5zQqJ1wFhJKJ6veRIEuzXkem08VD3/k+brnhGzrNyp2WSGRdtmVpmyDtzb5AzUTYx9ToEA5NTWAiz06EsTeJ2pOVKuYm248ywWban1TKzk3MZZ5NJVHIZSXOIzUyTnwOQtrMbAXyeWrtNp6bOwf6poV0usWRo0hRwiQKPU67drvYqFYRS6WQzhpl2wGgjrLPcX6HD1kpYYxaV7Louku5jCZBNiBnRDYDlpltMGBsbm7JApGkONdl4FeCoyTGiYBFsSRZVNogm+AAtrt9SIRnRJRzT9kG30+5XBGYODMzY5T8HIfosgogZKZSlJiA6Nm5M5id3Yc777g1ENtxfBYrZeUdzLapxhYZNOi5E0NCjnQ2QuAU13nwsHwkqavb97FVb6LTB6KJNFKZrEySOOfEMqfJqd9d+BqDhqwjmU3J1NzIbJqXkmFXV9eh3WxibXVxL2hcLGisfu0r/vi73owXb70VJ9JZPFmcQI3TjNTrpDUfPTCDfrwITSwZhEyZpqVb8HYY2CCaaOQBpVwppmsjBiPQbjNs8xCCIOIMi7ho0xT2YZRgvc3TnptkYOrnoG3CuXmEqxVk/RB+8PVv4PxzZ1FtNdDyqesZUyuV7TpZ/rH7QQKb38PkUB7HDx7AZDGrhakAGKiMS8ymP0C920Ol2cLaRllKVR0GDd9XizYVi2JmYlzEMKpmE2SlLwgXI8VqKvWmSg8quJOJKiWswBiK0gJU924MBoZpZLNIZXj62zo1vCfQs2RpSBuDACwm2YuL3oGfrgyUkXbQsjQJO6OAm1ViWOWCQMYAXOUQHvciR+cp67ebkOc4G7bB7PVQrCibtfYry6OZmf0av+fjOSo7yx/KA3Ij0g2ecoPf/va3cejQQeQLWXz3O9+SXst2mz1Og6O+yg3TBPAR5mcbj+r6qmTcNqCyLIPvnZ8DSVqd3gAb9WaAaWQwPX1Az03ejrgjoZBZiCq7tGubUJfOAhRnnogj6TCgZIALGu0mVleW9oLGxYLGwsmb/OmDs7jv+z/EIwePYi43YhJ90T7C/SgiFK3lhyYuggFI/ODkkLari+CIOIlAgJf7nWmmOB6BAtNuoNTdp3LEbYwQkOPpGze3drP26KskiPgDJMNRJNdWsfrU40h7HgrJBDqtFv7nV/4BpVWjMnNZcCq3XK6aERHbrZTgZ7Dx2hjNpnHFkUO4ZN+UwM8wOy0sqSJcVH2U612cW1rB2QtLqAUdGJZP0tjMZEAnuWIqjsuPHpXPLbsy9WZ7+3maNJTiBKqUzMx3lVwXUuE1CRuKoOb1sby5hWSxiESaELJNwLlsg4CmZRH+zqxJkh4wRp6zoBBYG8pawWjl/OqYq/xvbhpeRwea8u8KxZwmYcWQVZmzo+Hp2sQmwRdwanzzGGGwe8tb3orZ2VltMgYjDsqxm8L3Kxc1P4T19Q1ceumluPHGb0le8Ff+7S/hM5/6hMpJF7j4+HytlBsUE9bmDoNMg1olMeEgcowP5lP42hg0eGC1PQaNBtqej0xhCJOTM3ofFjRYTgZeNZxtarZtaI86stQBofgz55mCYT7XflbbuO9hcWGvPHlZzNgZ1HQ/2Dr7iJ/1fJy4/W48efxKvBhNo5fw4YV7yHhxncYus1B5EmhkWApvJCdhGsz1iVFQ95My8xq3t9pyRyeBvioWyDU2Lpq2r7IjSiu/cAQpliN8FJGlfIGVGT5vvYn1C+eQXVrBkNfFcDaFWqOK9WoZX7vhmyivluA1PbXpWiGgWqtrsI0TtEw/5Qfa68ha8tDUOF535eVIpWhxQOFfywCYWa1sVPDC+QvwEJXHqQ5CyfuFkQ0G3TLxCIrpDHLJlOwEOx6l/UjxCKPZbGnGgeUKa2viMxrh16xNFORtVNselja3kBoZlRO7FKeCD8RAUAsazJS4wN3GN7FhI3+p6yDtThM7doGXwdiVIcwAtlujAYaQpktdrabAw6Bh5YHhIsw+7HtiQhbMiesw65iZOYA3v/nNInqxK3F+fk6tVeIX3Iy8n4Hk/Ll5XPf66/Dwww/ju9/7Hj7355/GH//R7wsz4XPwduWVl+t1Pff8adMyDTpU/IiYaUQpVk03OV5/djaYHRCDocwCxZpoAN1oo9HtY2pmFoX8kF57he33MCdxU3pvujY0CKepV6dtB1EAfLqOi+PHqKzr93Dh/Nm9TONimUZr4bTvnz+Pm89cwNMHD2EtnEI3MkA31EbCY92cRJ9WAU43wg0qO5UkXWIzJNaEpIAnEbm3CWCOgcfgQYCVLTMGImYZxAYYLCi0wzSeA2ocQGLqz4CSZRp7dg75ZhWRdhkZQqJsT7bq2CptyQj6+z+4GZVSHT0WuUxN2e6kyI3Sdkrw2clJYhf/kaPx2quPYXZ6UguyWa+LT1Gpt1BrGPWcXhzidnjmYM8bW73dTksAHcFQTnlKZk8yf0Tk6T/SNfZpIDzDU5WZBgfsmJ3RerLa7mBhYwvZ0XEMVFuzHbtDI2fQ2CF5sQtkeiVWkrDcC4RwgrrdTKjNnIiBhBtCJ3NwslrW0jcuTCyCUqWsDeyChts4ZHIqWDHQBvMtxt1IYXRkDNdc/SocOXJUmcra5gYOHz6s33cTtHzvjz32GN74xjeqTPnYJz6Oz3zmk/jK3/2tfFaI6Rw7dkzgb7VWxrm5c6ixjAxml9jBYKYq60m2SE0T3zon3a7c53gjy7bS6KA1iOLI8SsRCnkolUrotFv6OZ+HFo3ySEmmhG2F/Z4CC60wLPAyIDNY+zqw+N5psDR/YS/TuGim4S8/79ceexQ/rHXxxL79KIeSQJRWyW3Ee3Qwi8Oj9N6uuRJHoHGtQYKWjshFfGA3xdzVsWxpavhLFB9jf9JThIvEfHb6JipMnQym9AMf2XYXa489Dm/hPK48sA9Rhhs/hEazgXK5pMV67tw8brv1Tg6uarqVJWyzwzH0ZiBYYzUsNyKH3fLpJFLRMA6MF3H8yEGxQqm+XhcWwcG4voKGpj7FgiUztC/neA6AkdnJhSaVL0rrx+mZYYIwlP3jTYN1pMUH07nKMkAFMAsala6HCxtbyIyOgz0FArgSEw4yCKcE5jAOPqZT6nKBw6wYrW1pm94IUQwavN+pc7nHZMAj/6LbbVvXJGUy/wwOduqyPR3ICAyMbOZKFwr9kK/xhuveiMOHjwhEXVpdwf79+wWI8jn5lSDoqVOnVJ5cddXV+NCvSrt23QAAIABJREFU/DL+x3//ME6cvAtLSws4fukxlTR0nud1PD93fps6LryGBweNjzSXZEHD0fNpY8HAYVyYCDZrLeRGJjG9/xDarRrqtYq0TwnKE69gUFAbOpuT+jjfJ+0/HbEsFqGLnelxRGMc3Cuj3+3gwuLCXqZxsUzDX5vzl+64Dbcns3hkdAztUMpMiMIeooMwPHm77sigKAjIvCcw7ZXwjoxRbSBt+5KHNfDlFjb1Ffo+k/4okqEIElzkJHZR7TtqSt5CTDiHEgaG2Mp84QyW7rsHw/EwDkxP6cPfLJHAxZq8qW7B88+/iLtP3IdwOI5Wo60OT6PTRz0IGo7gJRPnVguFTBLjw0UMJWKYHhvBgakRpcEMOHWqhjepsmX8DmpFcEO4wTNiG1x0TKOZZXAT6uQT4GYpPjOKtkqewPaRg31SQzNjKXIMav0Bzm9sIjM6phJN3BPZVhqhie9zN0CpEk+Tunxdhv6zI+D4Bu6rY3lafW4ENQ0IBiArXy9lBxwGwjaky0wajXrQNSEGZUHKdRcYNPK5At70pn8ljxTemEmQhcoShZkHn4cn+dNPP43jx4/jne94J379V38VP/6T78VTTz2JkdEiZmb24cL8orxfz559UVwTx8lRhkD9TmYZarObs54EGHxfbdG211UAZ+DdqrXxqte9AV3CVb0myqUtjQ2wTBY1X7QYs9Li63fzNcwomDkxiDhholg8hHq5hF6nzfmZvaBx0aAx/6z/zG03456p/Xi8OAQvlFSJMEAXkRA3dMyG2AJ8goNExsPgjIDJBKrDof3ODU+vD+N1uL/R11Af/YiPNDeWH0Lct2xDtnqB+A+JZKT+ZvwBirUGnv6X7yHbbSIR6mFmej+adRonNdH1SAUmyNfC4sIa7rzjBMKxJBq1pgycas2uFMTV1hN9nDoQUdPlHHgYymUxRD3MWASvveYKFNNx8r+VnTDwCCjscMbBXNs4Cbn7xvfPVD8jJqevU1ksS5oKBWg8FyVvNnEZljgyb42+j412CwvlKjIjI5pHUSAKxsyNEWrWAZZVBICkJnctA1Amw4yOBlRBu9Z1UBxJy0h4xpnh9w5PIFjI/3acDWZT3Jf0kmGJ6XRHXWeBv5vNUMsjpeyBmQaDA3+PeAaDBrEMEs2YaTzxxBPKNH72gz+L6z/zGQyN5AWdp9IJLCwsKMA+99xzCkguMOr9a27EpqYZxLfFp30DfvlZq0VLZfcuM4g8rrzmWqxvbCIGDxsrywa40xM4k1FnZiBdVZYoFDCi9qmptxkIb1qpfJ+RqI9aqQSv2yL3ZC9oXDRovPCE/+idt+LkoUvwVH4YCCcQleJzT60v4hkuz2A3RDTmYDyaKfn24JqINsbNcKpJOiEDiC9DLxQ3Pk/2p5zTiWUEmQvnINghGfgY9zwsPXAfanNnkYxQ3Nd8RugMnqIMH1mq4ZCEcxYXV/DAA48q02iwiwEIl/Cohk1Fcaag6oJEdBLJNZw4A/1DQiG847prcezAPt3HYTdmGfxn4JkNnmlKNRBx4WOyVs7l04izdOv1JbGn8o0LPhqTchg3NYMnO0HpVBxRvjKCoN0+Fio1rDYaSBQKIrAZKcvKBScg4yjiLvBaeWhDg2pX0kdFU7k7E8c8wfn8KlECxiVTcN6sNOmqNGEAYTDjpxNPmJK6O3kZjKn94boMDEbZTE5s01e/+jU6tfm5F9h+ZqcrnRawysdj2XLPPfdIsPhDv/whPPvMM3jsiUdw8OA+nDt/Vs9NKjuDDt+HYwuTWcxBRQW3AADV5C87RYSpVJ41ZQ/R8UMoNVoKGMl0Wtc+FwVWFxb0PqiUls3nsFWpaHQgxglcN9Dn+xgaHUE8llCWyrOMBwnLm2qlJPOtvaDxckRj95hh8DP/mQf9+0/chXuPX4VnM3mBbFTjZnZBtJ+j6JpSZWah2Q8LA5ow3XYJt5l6tVflhmWbjYZJBEcZbBKhqDALjeFLOsoYfyxreD/r1+igjyGy9VaWUHrxOZQ3VpUBcAI3lY6j1KzAa3ct0MDHxvoGVpY3cOrUM3KHp3gvpx6rtZbc7dVhCARx+PoE7vH9qMMZQtTv4/i+Mbz9Da9BgS046ng2GuJdsBTodw3gZEosFXSl0KYwxQ4JNyhnL/i4pgUS0lStsge+jkZd6D9LouEsla/62Gx08eL6FmrEOFJpmSdbaWMTry6bcEpauzM2CxwmAqSWJclOXU+j/8w62NZ0GYoB0qFtIWEGDc6K8LXyeRj4uHFJAW93qa1BZXMTXuZrcRkNsyeWJLlcAW94wxsFDPP7oeGCyhMGguXlZTFF+ZXsU772X/+1XxdJ73vf/zYSiSi2SuuYn5/XSe/EkQXW8joHdqDyxYmGDAANqOMEZXntmf1x7dQ9H5VWB+9814+hWilj0G0jFfaxtb5qXStS5IdHUKpV0Sc2Ix+YIWyWKnqtDCjF4WGB2yyPmMHI67ZZF8fj3Nm5vUzjopnGkyf9E/fegweueg3m4hmNdot1GePgGA2FCQgGjuBmD6YMQX4+QVqtE92pMGk7svfu65SNEeAULzkirIJ0YYoGU5UrQfn8UAgZYhzRMDKDEKoLFzAob6G5uYELC/NSxuJkbSqTQCgVxdLiYjDAxEyjhLNnz+PM2XkFDQ6ntTwP9WZHeApvZpmo5qf6/DbhweDFINbDUGSAn3nXj2CimBcw1mg0LW1td+G1uQjNv6VPA0rNmliZ4fCCYrGgE46zD6LQx3iCh9DseajV62K5ppMxFJLstCSx2ezi9MoW2uE4Erks+l5beqjU7XTaEy5Q7E7frebfKVlkMUknvEZDX3l6UpNEgZuMNmlQ2O+4ATjiELxJKzQod/iczVbTgobemwkyE9MQnyGRVgv34MFDOHr0EiQSaW3CaDwsajl/j2UJyxSWHXNzc2q/vv9n3o/R4VHcdPN3sbm5plH5zfV10dJpUiSez8AX7bsXdLqipPRHuEYClTiWq8S25PhXVyAuNT2MTh/AseNXoLK5hnhogH6ngWq5JECZ6zWXL4AYDTt+FG8qFooyvua7K1UrGJ2YQDTKjDWirMeCTQe1egXLi3vlyctzjVdE0f4Td/t333sv7r/yWizHs3L/6oW5+GNqhdqhThEeO7mNpGk2BPIDCfgYxCOYUlp2QeVwpv8RBQcFCQkRs+QJIQsfmV4f+UgESXIUOl2pgQ86PawsLgk5X1texdmzc+qdk7CTTMQQ8UNIZ1JYWV2Wy1ulXFHAeOHMOXU9GByabLc2mXEYCMjShBuEPzOGpZACCeCEBx5S/gA/9bbX4RAtBjmD0WJZYiZJzDSYNWhSkhmUtqJ5uPLkZp1u4GNYcy6kOYfCMWU85WZDA2wR2jYy5R50kc8UsNnq4oW1KpqRpEDfWGSABI2a4rHtyU9hPEEJaLiG2TjutGGt9eoyDpYH/BsNq8U4pWNYCN8/T15mFvye2IPKjSwnU81R3TIbnrQNKacTY+JjMxgxaAwPjeq1jI9PCs/IpLPSJSXTk6UJswcGDnZFnn32WQ3BMUi9/6ffjwP7D+COu27WtOvCwjxGCgUpkBlBzZbmVrmsQT4B68EUs8NxzA0ipEGydruBbs9HqdnFO97z4+h6AzQrG8jEw2jVKgJ4OUlMshkJdQz2ul4sgeMJrK1uaiCRh0kqV8C5+UUUisOiv5PD0e20NRz57DOn9zKNi2Ua3qmT/omT9+KhK67BZqIo/sQgxpFv84zgsBX5B+qMBIrPAu0CkpYNIpkzPBmcKU4qhsNI878pBsyR904TqUEXY7Qx7PXlkJbjAFeU04wDNFsNgY3c+IsXVpEfHke90sDTp56CF+qh3WuLJTiSyKBDnCCTwOKFC1hfXUOt1sITTz4r1qdHwRvKABKVD8R+GDOMTk7A0iwMjFkcDYJGH+++7mpccWgWSVojdHtqwRII7TF49DzLNMgr6fel96kuCR266ETOky2bVTej0Wphq1TFVq0mLxeaDLGLQ5ygmM2oPbtR72JuqwUvmUVrQH2PPuKhPjKphNTRBVhqUM9hFRb85BYXuK45Nq0rV1hOcRcyk7L2t+mjOiCVfAwGAWIOxEqs6xMWT8NakVTBahmmoAlZlj4mxMygwa+zs4dUpnCuhMDowUMHdD04uMbAxPKEWQaH2Lg+fu1Xfw2XHTuOf/rW1/Gtf/5HjI4OIZdiica3ZwZHxIpK5S3LbFmavCJohOBHwvCadSsZu300+lH85Ad/FksLC+i1asjFw6iUNtHqNNSFoiYGlyazRr5ukud4nSpbVt60+l0URsbxzLMvoFrhFPBBZHNpXa9mu7EXNF4JabySEeo9+YB/34kTePSqq7GSGzGMnzU5kf4IGYeU3Qsj3OfcB9thjsrsITQw4ZRkJISRRBKZUBfZAZDs9ZEJdxFjD5xdlb6HdILqSNTLZMtwgAHR7U7LWpHRGJY3Kzh7bkFoOE8GDj/VyqxL+9JbYELDU7TAMeheB16niY21dSzMr+DRR0+j3urItbmu1lzQKtVpZqxO11VQ6h8ies5A2Femcen+Sbz3rdchMfD0XvgzMiFbTdonGpZBh7Ras2GXlKtSQZKnmBGxum1aLxBQpOp4G5v1Gir1hrgTuUwKxVxOWhvLWw2stoBBqgCP+g7tpnAWMiCz8SiK2RRSTHmkb0gZQAsW5leqwsjKCNLi5SvD9Jwj/BG0e972bIoIZ4EeCMsRBgxiGiw1iEW4rMUAX+si8H2ZDkdd7UoGRAYIgrPT0/swNjaO0dEx/T3p5Pxb8jJ4o34GAwgzDT7fT/z4+/Daa1+Lj338I9hYm5cptUbWA+CWz99qdVCtVExnJOiaRKKuNAlkJkNANwgapZaPI9e8Xs9dXTmP8KCtlv3W2qpR2ZMplUwaw2erOWq0AHJCmrUuBpEwtsoV0Mm32mgGOq4DaYRwWI7X65FHHtnLNC6Wafgv3OM/duI+PHz8apxNDklHQ7iFxsV7mvmIRAZIhZhBhMCPPhP2kQnTnJlanR7i/T6GUkzBe4h0gQHtAn1D6XseXc44ORpBnV1Iny3PBPZPDqPfrYn00wtF8OzcPJZXt9Bp9QTeOT1MciM8zzxCSC0nm5ATo7VqCaXNEqqVNk6cfBiVYAyerMF629SoJNEX6Hg6cNZsGHgn03DDV3IhHx/68XdjPBXTfyMW0wTlgCriXh9tlkLVBhLSsmB3ghwIEyDmGHC/R6HbDpqtLir1uvxaOckaSyVEoqLgMHkOzW4Py5UmmqEUBqk8wkm2iavqqrAjlYqS3AQMZdOIM+HwubxdqWGfpHgXNJamuzo5Ie2OyDG7W628Vq4z4cyIiGcw22B2wUzDEfO48VneqCQICGYkgJFFyd9j8GQQZ5Zx4MCsvqfQDjsknJ69//77FWgYNKgMxsdiifC+n/wpvOudP4rf/+//De1OVSQtAuoyvw4IaZwVqtfqImRp0FE2BjttZgXLUAjtRk2M3VovjJ/44C+jWq2gvraAdMTKxvXlJQwGnkSCJDIUdIz495Qz2KqQLcqxh5D0ThZWVjUvRNU06oIwEDfrDYkNPfDAnu/JRTGNc1/+qH9mo4yzr3ojlorTqBK08LviSmS4oTijEAvJQT3he4h0G4h7beQ4K4IwUpRsI4U65qNFgpDHMqMDziN64TzKjSyqjQTagxT8ELOWFqaKYbzn7dei21zDkw/fo5T43OIyLlxY1swIx8JZW7M7IUd6gpCSoOegUUxCLSTzNBukV0dxy+0n1WblOHuD9octqlGZxYB5XFhp4fr4Lm2XOAsHnLwe3nblMbzlyuOI9D340YFmREKDMFqdDmrNFrZ4SqczlFpGu8GT2TM/FrE++fgDNBk42A0gYEqaa4yNVtn0CCCtexY0YsUJ+Ik0QpEo2o26dEnp7E7qfMjvIhb2ZRWZSlAGgKpWZDCRsLWj6WmZBEV8W9ssR6b4joHryhsGCb5vgpUMEAzGBCqtvWtCPbw/mUoqlTGimmUp3PyUDGBpxNOY//L5oujjPO1feOEFBQ1mFmzBkqPB18PH/+AHPoh//Z4fw+/+7u9gMODciQt6SgL0XFtbJbRbHfO/CTINHgw73BT7G2ZIpUYDQ1OzeOu73ovVlWW0NpaRJXg26GN5edHEhJNJBY1umyP+xhPi+11eXaEhsch7FGg6O39BimrsqI2OjshXhdeHwXZxcY/cddGg8Z0v/KnfRQS1S4+jW+QAVQwJeMj7A6R7HaQ4nckN2G1r4IspvUbKIkTrQ0qJqRAdD3mYHh/C8tKCPEeuev2bgeQ0brjxftS7WTQ96kCWEfKqeP2rDuHt1x1DOt7Bwydv1gfMRVSttlEqN3D2zJzEcAh2WsbAuQkTsI2F+zh4YAbVWgPn5xcxNDSJL3/162h12KOHNngjIPbY3xpoKFLProlannrEKdRaZpsuGsb73vpGHBwd4VC6TvJej2PYnujl/Ec/EzrKe52eiGStekvsRbp4dTk/wk4TBWTiCXTDUCeHBDF2Ujjgt9Foo4k4cv8/e2/ibcd9lYl+p6pOVZ35zqNmydZkyZYl27HJ4JjYAZOXOCQxCQ0BOpCGJg/SvMV78N7q92A1HcYmgYQ0kBkSExLPsxPP8iTJlmXN83jn4cxj1amqt779q598iXst8Qfcm+WlSLr36p46Vfu397e/YXgcgWWLeY8RM06N+PWR8MYOw0oEUpizNvsJNaqoyUjJ1VlAhFQWF1NZCceO7Zo6zs/ng8TiwK6AhYBFhA+SppDzgeQpL3oVRm1evubs6rJCnyfZTAUxDYo0nvRxRj/u2bNHigYzY1goWEQ0pfy2W9+Pj3/0Lvz+//l5MXGiGxh/Ro497AD53iwsLMrvJbGPWEwsVNQ3rS58HClKrTbe/zMfQq63H/NTEwhbdWQ4UrTbmJubkfGH4kDiS+xUueYXarrjYHp2Fqbl4uL0FPoGhnDmwgXBU8j7EHJasXQZLL50adnu74pF44VXn42y5N5bpHib6OEpPjsrLlMMXQ7aymqfoJGfSKKLAmrtNOodG4GZRJDwsXo8i9t2rYCJLt7Y8wpaLR/vuuV2eGYee986iYnZIlaMDGLdikH097I1bsOI2nCTXVw4cwyLs5OSP9LpUs2YQL1Wk8qfcVJy0/MkS7kMaeYKsYNsJoM9+97EuQtT8D3g6edfRq3J6EOgVm+iLYQu1eZylFDipK6iqmsNTQw2El2nTyRFcoPpNH7h9vdhkIY53Y5QvPlfq+uh2mLcYxdJhzR7GuqYJEbI7p9IvWhhGXCUtMCIJnp7MHqxXG+h7vkotz1U2j7c3mE4PQMI2BXQo0KIdAlEdAIj+5asUvHFDGAFnpDbsq4t44qRCCXUyLaSwm0QFWucvM43mh2aZpZqBy9N0uJ4ongZrjzgLBIsJCw8LCQs2iSlacakeGVYynuT14/bk/HxFTKW6E7jqaeeIgYgRYPfmzwNFihGNG7ftg2/8LFP4M/+9I/huOwCktJiqIRexZlZWCjK/bl0PGGncbkTjGnwM8UKYKfwiV/+JUmPmzh3Rti89Nzwag3MzE+hJ0+Okeo2eF34PiuFr4uF4qIU7/OXJjG+ZjUmJlUeC39mjiTcAPG68ZotF413IqHvAHlefumRKEkyhBXBRlIehFqJ+3xqKMg9qMNrB9i8fSei9Aiee/kMGkEvWi0L9eoCmvUp3Pbezbj5hpUC4J07/haKi1Vsv/bdsJwcd68IEsxl5Ymu6H080Tg/m8kE2pUiTrx1AI7RJWMMfsRZXblUKds2xUglhsDbrSVRAAH27nsLE1MLOHbsNKYXiugSM2l6qNdbAlpyxaowAPU9uDrVN6OcxDHfQoCyriektGQIDLoOPnLLjRjvKYiFH4ldXqhGHvqMGwbjCxlwrSzpGCupksx5+kOMkKudDipNCuAaqLQ90UlQYBWmcsj0jcDO5KRQiMcGyWf8Hen0SRuGyZUpeTAhLHYvoS+Wd7TdSDnKV4TXhUxGGgOxC2Ox4AetB+UhjDsHrfthYVN8BJWPwrGDr5ubDj4oLCAEV9nd6SLDQk0sVtSxLsOZ8ti4cZMUDK5XSSG/9957RUMiWSjNpoCtFL1RyLd+7Tp85ld/Ff/9C3+MkWHqVVTYFYFdXjsWsXqjKVsnbdLEFb+Edi1JXiOedH5yBtff8j7svOFGzM9MYPbSObElEOVqqYJqrSR4hjiYx45gwqSlGwJdvooVwZkqtTrGVq7A9MyMFGgaFnHrMzk5KaAyO4/Z2dllIPRKQOiPHv2XKJSOwQYXEGkrgatX92OkP4eZiUu4cPEoQjONm9/zQVS7Ln748G4krB4MDw1jxWAOKwcdFHIJeAkPKTPCzORJXLxwHls33QQn1QM3wxtS+JnidaD9G+V0lULQxf7dz6GQMoUwxHHg8kwbM07F00NMbHiaepiYmsfiYh2PP/U8Fst1Cc6hD6gqGh0JJRLmqWxNSO5S1GtNltJFQ9ihFj1EKU6TPQtcyvENYMeGtdi4bg1clzJ0siVZGCjqV69AlKgiqOKJFqHDcOd6QzYn/Pc79H8ggNruYKbcQJvAq5OH2zsIUwhglONwpAhUOJV0Go4YCMnGRHwkGFMYIMFrAia8J5DmmpcdR5tSbl9W34EQoEKVfB5rUTRVnB0WCwZBUL5+jiYsGiwgs7OzsgkRDCNQObr8egUgpuB1lGKWuhNuTkjuGh8bx9j4uGyNnnjiCQGyWXTYASjnL35NAhvWrccvfepT+OfvfgtJiziFWh2LRUEiKaHRMi7GI5cGQjWmoQDfhBTe6VINv/Dp35As33NH34RBQx+GZSNCaX4BIcdjOtrTEYzsXdovBF1h51YqdcwvllDja6PXq20L65fdEwsHu66ZmRk4SVvsHqenp5eLxpWKxnfueSKisrUbWWIgM9Jn4oPvWYeM0UHU6mD/4T1otkL81C0fgB/aMOyMUMATRgAj9CTgRkJ82SbQyq4+hzfe3IuVK67G6NhK5HszcpqQjh2EiuffbbbkjWs0W4JVJPwGuu1q7G/Jh1MFELFtpaSbYKNKIY9QKtdw8dIcTp6exJ59b6HZiSMCIgP1eluKBjEErg//DQi6JHNFQDeL2EBX9CLsEgQ4lS0my1tXHMNW9eawaf1qDPcXkHFsOfVZuZSfaex0HfDU1x6jnmxdyCWhmpV+o3MctepthFYaoZNDLjeAUGfBxF0Gb3KevgRLGQqtKPmKucpiQB0QxzdKtx2TK24yarmmou0/WapsEOn78XYmDV8jHxA+yOwARJhFMp3rStEgAMruQOe60nhZRxvwYeXnNerKn4JdBjUno6NjuO7a6zA6Oi4HwYMPPohyuSjfWwOy2tZvbHQMv3j33Xj+hadRrS7IASGMWctBo9HGzOzM20Vc/FhU3okeT1SXGGK+XEJmYAwf+9SvoFpcxKk3XxU/FOJUHM1mJyeRpWkwdUspR8VFUEvje+IdeuHSpNgekPTH7olqWa3ypYSehWNyYlJAaHJyFhYWlovGlYrGF770owhJ6g+asE0P124Zwq7tg8hYAVq1Mo4ePYBuYOHGnbcIf8EkIcvh6UbPRxPdULk9c8fBMaZaq+Ab3/w6xsZW4uc+cicajQVUy0UE9HekgQ1VnGJ8QkzERDrTg/HRQZw/ewyh14FpqdAkcZRKKAq6SMFjY91L07M4cfIintu9F4ulurSY1Trdw300G11UGm104mKg3afoEh6HvcsJzmeWKlWeStopmW2s0jkAocGcFCbLhbCjCMOFDDavXY3RwV7Z3Ii3KHNARaYOBUhKREIoeEqb5rZhKCvWS8VFNGkxYLgwU31IOsR0uEpgClggGhkZR+Tks2Em2b5zEFMnrWrVCSDypO7CDT3YYFfHqEeOLkrKzjObv+eHKGsJyMbuXuw0lgrVWDTIpxBTYAZKd1TqvLAvGe4s2hS6n9P4l+BpDsPDIzL/b960BevWbcDs3LQ4js/Pz8nXKGk93ytPCk5voQd3fvBnMDs3gTNnj8dp76o4Tk/PxvR8xTWRUZT+KgRELfWaNR51aWEBP/2hj2DbtTsxefYMzh99C70ZMlxVdzQ3N4sMSWPMtMmmpShQtObzWmVyOHL8hFgstjoeBgYHMT83JwcFixTp5SSNsUsix4Nj87Jg7d+Badz78CvR+DBBrl64LslcFGp5sI0I9eo0Th4/CMMsYMf1NwjjMJXOSRfAvbuoLVsNNBs1lEqLqFRb2Lj5Onz5q38vupPf/dyvY99rz8NKdBiQzvMSWTMts2giaaDdTcBN92P7Dbuw/7nHhCrO9DIVQM1VJk8mxiHyAbLQbvmYnJrH/Q89iUtzJYkCEJyDJrL096x5YqVHHIIfmkJOEZuighJ47Ao1noIlDZaxCvDGV81IjIVI5kogLlIW4wLCLgayKdx47TUYGyxIiBtbk24H4vhEgJInI+31WSRqQYCzMzMoNZsIEg66ZhZWugDDUnmsLApepE5fFg0RrdF8aKntgN6ZRNwMsZp1pGhkDIZjd+Xf1fwTeb3cRMR4hg5DWtppsPMg6MkT9/yFCzKaOK4jXQILnxaSsftgkZE/s5hYbwtzcvWq1bhu+3VSRE6fPYsXXnxO6NssOOR2qJ9BxShkUhnc+p73YmAwj1deev6yfSPxl8WFUkztVzJ1XTS5iWIHyA6Tb0Ot3UHJC/Cf/vfPwbUMHHrjddTmF5BJ2oLtNP0miuUS3GRSqOgyUpFyzoCqrg87lcGpM2cRibtYGyOjo5icUOMUr7t2T+frZ6Hj6Hby1JnlTuNKncbk3KmIpxVJV4ah5n4rYSP0IiQTPp595iksLFTx4Y/cJSzEZrOGerMmbEkaw7LAyGqLPISmjx27bsG//uB+lBYW8Qf/13/BS88/CYQt5AoM8gngNdqoVyqwHBN9Q2NwUn3YuWsn3tr3IhComZoFQscQstRIOHTgC3D2/HOv4/U3j8J0M7g4OSNzPbrK47NYa6LaliCEWHug9BnU0ZBpFNsZAAAgAElEQVTjKsWoy8hJclEUp0Go2aahdCOXqdvxn8cIPLEYSbJn1mgAbBjrw3WbNmJ8oB9JGZ2YPs4OgzcyhItxamoa06Uqko5K+YJTgJHqBZKuPECsGwQNVTSBRG8rQRq1O3Rij8O09fvH10nyXMKrwwraSDuWxBTyZ9aGP1yN8vd6E8DXx5WqKEQjxfCURLeUizNnzgigyd+zQGgMgZ/HwsIHSU57P5SHiboT5p/s3LFLwp73vv66eHySI8HPlRBwChdjd/SUk8J127bjPe+9CT/813sYcCaHwOJiSbASEfzFRZMFnJ0Giwbt/fh+seATQbrulnfj8//H7+H44cP43re/haxpiA8Lnd0IUNM3lKlplNazGLDTYGfJ+EY7k8H8QlE2YBxRmEtL/EK/zwRBKdXXnQ3B3cNHlrUnP9lrvKOKzky9FSVlI8CHJ0KXA3KYRBRwFdnCd//pGwh9E5/6xbtx9OhBOC6NbbjSoj1bLJM3KLO2sFBq4Jodu/DG/sM49NZB/N7nP4fdL/wIfrsmnpDcmGQsV7I3uVXJ5fuR6xnC2OgoatUFlOYuieydHggkMynOgAIV2YAfO3Ic99zzMCIjhXK9AdtNib8nZ32SdUq1FhpeqHJLaPEn6lrAYRCO2NezK+iKIE5Rs1VkHx2s1I2vjYPi/FmOK+LErpiKlHpTGZsMiCuYWMkMleE+pDJpdPwAc+UK5kpVNAKgjSS6sW+nhBmn+2CmC+haSWEmciPC05GLK6ot+Q/ooiEFI+6ESHwiYGiFPgyviYimRKBvBouFOqlVl6Q8Q/jgaKdy/h0LBscTPij8c/6s/PXs2bNSNFhIeDprty92OpzvRe7PaxQw+yQjmpObbngXtl2zTf6dl197WVStxeKC+GtqFqrSyRjIpLLYee0O/NyH7sB3vv112mvJvzMzMxd3VmrzwxIvsQ10PRdLdhommQhNS/xR/vRLX8T2a6/Fqy++iO9/+9voyaREBcv7tcE0OqqxY7BXYThKL0QjYstJoVypqeQ+5viQszE9LXID3uZMZrtw4cLlrRpzXF5/483lTuNKnUbp4qGIrX2N1NxWFW3Px7qrNksRCLod/Ms930TQNvDJX7wbJ08egpOk1wYHDbHsUnqSVhckSKbyPRgbW4u5xSqeePIpfPLuj+PQwdeRCDx0vJbE5pGME7LtdVPYtmMHCr2DEki0bu1qnDn2FixmosYKSK7ArJSDZsPHmXMXcc93fyjJWq1OF6lMTrEy2ebTccvrolQlRyMSNaSAnGKdZ0vR4NwuylESqgRDUFgERe98KNjF6PWsDixSYU+MHVDsUtm6kMxF92+hmXblRpf/8ZTk2tRJwk2R92CICYx4g/Lfy6WRyPWgw3zcyKG7MhKxLyo/l1wYjicCtHIjQ5VwrCLmz0HBX6JdF/DZZkcoCl5FGpP1onyw4NLwWPmWaum8Loj8OzetuC/sNFatUqIz5V6lRG4cXYj7yEbFV7gKAUN2Gu+66V3YsG6DnNp7Xt+DAwcOoNFgvsjbPh7iuSmhyj1Yt3otfuHuu/Cdf/qGjIY0/62Ua5ddxIjVyLpZCG30WOWqORCuCwlyuZ5efPHLX0E6lcI/f+PrOLJ/PzKuo3CQRCgqZ9n0pBWfRDAl+rjSPJivx2eXyuiDrkgPyMkhAMxCyKJCN7fJSSWw4722auXK5aLxTkjjnYK13Y/+z6jT8tWKyknCCw2s23CNPMzce3/7W19DtxPhk5+6GydPHILvNWAkfNSrVdSqNZGMKs+FFPpGxkV/cfWm7fjWd/4Jm66+CrVqUURZlB6zHbeMCAWqLCMD6zdejZ6+XvQPDGLN+g04+vrLQJeEJaaW0cjGkITwp5/djd0v7kO7E6ETby44YpBezY6CgqRaq4NyvY0u2ZmxKE4eEteFRWdzFolWW0yBlrb1HBX4kHHW5gZBxSHqnFHi87L4FNtDNToxsc0XzoHiqTP8WbB+GCmVC0vTYTqLETsxAwu25SJ0QyT7C+hELrpeCui6EhydSFAopsKnTJK7mCtLyjvFY7GBkTwY3SaMTl02O7yG9OBgk6IZnKrlVjZ+uv3WuSea7CRji+vI51CRylAjPYawIPLBy3Md21VOXnqDwXHkxhvfhR3X7cD46Jh0CywaR48elq9n0WCR0uteXqPenj6sGBvHL/7SJ3Hfv34PiwuzmF+YvzwW6ntzKSeDY6DBDiHlwnRT+PmPfwJ3fexjWJidxd/99V/D5NpdCqRSsNKEh92abMNcVzxdGYnA0YZr4lJNqXrZbRUKeWW44wfS8ZL0xZzdS5MTsZ6oKxjHocNHlzuNK3Uaj//gv0WZJME5S1rCZttHOjeELVt3gOYZ3/nON+C1Atz9ybtx8uhBNOolMdLhw8gOmw/bzMwsEmGAbdffgBMnz+Bn/7eP4m/+9isYHhxALpPG3OwUegoFwUPy2RS2bNkEv9UVEG3t+tUiRrr+3e/D1PED6DQrCEIyP02cOHEWDzz8CE6cPI0du27CiRNnkB8aRSabw7lTJ+SBJc+B9nzlWhO1NltTBdCKX4SbhtCzXUe2BAszs0hT/s5tAR9MEsniWZgPmDLc4UHG8YFdguogxLonacJIxid4x5O/VxwNNRqwBXEzaUVLlygHFSFpJxwxyPGsBpz+tGAbXjuNwHMlYJmUcWIw3J7ooqF5KqwlHG34+0zYRNiqKNNd6caimF8SSdo5/12mnFFQxodXZ54Qr9DO5Fq8xl/nFuZlPNGrWG3WI0llNYVxaG4L1607d+7C9Tt2YsXYChlLdr+yW/AMfj03JrpoEIxVNoBZbN++Hbe9/714/OH7cerk8cuqW31P6tepMQUqpjmw9A4MwHRS+JM//wv09Obx0rPP4Yn7HpSsGRnrQJZuG5XFosjsZSnNcC4WDo6zdDOzHelstM8ItTHEdwQDiiD8DFIMSsWy/Jm4utkOjh47sVw0rlQ0fvzgX0dWlBS/Ctq+ZfsGZQux4arN6OnN4R//8atAZOHabdsxcfGcmK/MTk/KPCkgoljGKw+GW2+7A2+8+Rau3bELjz7+uPD/r922DTMzU3LyFhcXkbQjyQwZGRjGAF3B+/Joeh1s2rQNE+dP48SxQzh9+gL27j2AcxcnsWLlKvzyL30a37/vPgHQbr3zo3hx90s4f/qkGPrwgalTXVpriY+GqCh5CocGnEwWoe3AzeWRz2fQLJXQKhbhmAm0O56093rWV0Bg7Ckq61dIVCBvSLpf03VMHb1xeBKLLEHQQOVoSExhWhnMEHTlWs+wDKQtFynbQStRh9vrIJnJwvOJGRBLIAjK0kM8w1K+nnSvinkcLMRcQ5Kj4YQ14bM49CThwxUQu+EoFsg14KqSRUOf9mqjoTxBeSorBiR5GtQpK7dxGUVi9iUZsyJaI7NUdELKiYxdGIvGu9/9Xtyw8wbZbBA8fOzJR5XaVPw+1baK15AnPL9moH8I4+MrcccHbsVjTzyE40cOSzav0p2oz1eEcrXZUt5IoWifsoUCtt9wI379N/8zgq6Hr/3tV1CemYXN7RC3cGEXDXaXpbJsrQg0C8EtESHf0ys8GL5mFgLiLTTxKfT2ympVYzj9/YNCoycGQqKam0pjoVxd7jT+PePJ9/7hD6NWrSM3QyabwcDIGPzAxPDYKqxcNYpvfvNr4hWxZvVqlBYXhIw1OzMpp6gKELYxNDQslXtgeBRHj53E+Ko12PfG68JmvPGGG3D69An05HvEK9K0AgyTunthAo1aCVu2bBCJMpJptKpN7HnlFZw7d15azE1br8HOm3Zhz6uvY+/+A/A6AW6982O478GHUZ6bEqYkg4sbna5I15l3QlFZxGJgWMj0D8EzbPSNjCCXzSBsVDB7/izApC4mqsU3rw4D5knPbkOcvonjC2CpQDS+Vt7Z4pXK7YZhyphCB2u2Izzhub6Uza7oWiM4roV0kjJ3G82wASdnI9OXlvVpt5tEo51EGKRgqkw5cVLnz83CI76sYRdJ/krsxC8hEXbEd4PFmOtv7rGJQbHjYi4r8151PCMfelk/xmQm3VGREi46HNGIZC6f/iwyeWnhacrDbZSi3bOwDA+PYteuG7Dz+l3otDriwvX4U49fdiUnICsgLtR4VCj0YMX4KjHu2bhxHZ599sc4euiA/NwSIB5fd/Gcvey2ropGvrcAy7Xxmd/6HDZddz0mzp/BP37xiygkXWQo8oOKc6x3WmjV6gjanuATBJ3JiOVoYzvu5Q6juDAnryPf04NiqXSZA8RRRDpkAVUN9PX3Y3ahhH1vHFjuNK7UaXzv7/+fyOXMHYbic+lm8li5dj2cdAar167G3/3dl7n1xKrVq8U/k288Zem05yMDz3VVZmi5uIit27cLmWZs1VrJUq1Wqti54zq88fpeMc2htd1VV29Af08B9WoD586cwviKUfFpSFguhgeHMXHpAkLShNlms930DXzlS19BNxFi18234tDpabHCX6Ca1muLQQ/zU0kn7wQ0kuU5H4qOo290BVqGjcHxlTJOhfUKqlMXUZ2dQMRgazHXj1d8flccz/lnVKcKt4PIvpDXlB+qKhgWQjqBSWqZJwpf0HPCzcoNKeY4EsXAgmoi5+TBTo5Fw8wl0DNIiwCCjxTnOeh0XQS+jURAh6kUDEZJSoQjp8MAduDBDjoIvaqI1hQZSoGyBKFlpGLRoO+mOKLzQWQUgUp6k05DAo4VhZoUdlmRi7O8yn+VLQnFbA7nfAVYC+MyjJDP5bFy5WrJcWU0QblYFkLXw48+JBaBig261OE8IYfImjXrxVd069aNePiBe3H86GE40mnIxRRwmS9HkuVk9U1OcQI9Q/0YXrUCv/cH/zdSbhYP3f8D/OjRR5Cx6GyWlVjFTqcpHhkMR6JdH7dbBPMr9ZqwQFnMGXTNn50Af6PZFF9SerYKyzgIpRhyk6K6ukjUrpMzc9i3/9By0bhS0fgf//WzESXarLipVBrpbA7br78elmNjZHQMX/vmN2GEIcZXrEYYMau0iUBk8h5yuQxSaVcUhqQK5wp9ODcxgUy+D1Fo4OjRY/jMf/xVvPDc06hX5rBqdEBOIiWGCgWMoxr1mu3Xyb/dP9SPanleXMLpmBVYDibOl/DlL34JH7n7Q0gNrMMP7n9Cwpinz59V7l8kdTFxjZsTFo3AFx8Ok05i/QOIUjn0DK9U7XO7jnBxFrXZCXjNlqw5vZA3mC2eIEx1z2SzKNMun7wOAThUIy3wm2w4yCFISAssWpbIR0iP01SPYmCSwmbQkFkl3edclX3aQRuJdIjCgAuYitvhhwa8gCNWCgiyiMI0IsMVhy+2N+lECNurww3oGMYRRMUwEHhR2wY1M8nqmNiMm5QxhF2UNgamsI3gIX0z6VFCXEZ3EWSgaixCNjQpcmk8KXj0OaUzPZmSxDPYadBPg9uHkydP4Mknn5DAKr190Z0MAUbyIXbuugEDA8MYHOjB0088hpMnjslYqD+E0iVbEHEgUlm3kQkz7eDOT3wMH/nYxxG2fHz321/HiePHUC5VkUo6EhDO8Wxhlt4rZbQ4hgSqc2JUAdemxKtY0Fg8SWDja+LnMtdVg9ksihTNKVWwIXT6mbl57N1/eLloXKlofOH3fy3iqRMFnlRbblFuuOkWeTMIKL3yymvw2i2sW79BSFekCzPKkJmmtVoRq1atFHT6Ivn7mSwq1SbGV67Btm078MD9P8Tdn/h5HD92CN1OFStHBwSM4oPO9pCrvKPHTgh6zZvMi3y4SXpCNmU8mZqfx4vP7cPZ0+fxG5//Lbx1cg7PPvcyIr+N2YmLcIj4tz0sVCsSkNQJInRopEsFpO1IgpmV70O6d0BOzla5CJQX0KkuoNVUmMxlYxvBQpShshZwcQ0XG3KIv7oUDfIsQBJTFybXeBSPeQHSdlrhAejK3J1K0gcjQg9dzmXL0RZCm1twkEgn4Ie+6GoIliTgIASza9NAlEU3zAgt3446SAZ12N228BzYyktsBEHcOH5RZZyYcnLbHP8MZaorwC4LQLw+lbwaBjtDBSIJuJrJyudq2jlfo4wz7KC6LDQKQL7++p248cab0Nfbi8ViUXw0Dh48ILoTPerobFhiXJTQ77rhRuk2+vvyuPdfvidA6NKiobBjdm9CA5Wug9c6tCz8f3/6J7JNO330OO77/vel4+HGplKpis9qIeuiUirJuEE383q7JsWMNHfiSiz8LBayXg1DUbJ6fhu1Sl3sEXhA0UCazmHsSCjt5/UolSt47Y3lTuMnYY13VNG//9Pfj4aHB2WNV6lXRNzEN5zeFJyvX3r5FWTdFIZGR8Vh68ihg+LvEAVNbN2yWd4gelgcO3lWPAso7c7m+/HBOz6I7/3zt3HjjTvQ25NGcW4S2XRspGNa0ioLoSiEAGu5XA/crHKvapSrmJ2exeTMNNas2YA3Dx9HfmQclxZDnDh8COW5GXQaNZnlmZtRrNaF1EX6sKD3rg0+ub1jq5DsG4Sb7VEBTo06WrNTaJfn4AfM2+C6jnwUpRCV1t4w1Vq21RazYwlJkj6DJYD8CUPWr6JV4VqVpK+AnAp1atMFnWxNjhdJM0K+L4uAtnR+KEny+YEehGmqeVtS/KjVlChKbmOMDBKJfnRaKSQCE3bUhuFVYFMmr7jvUgj4JrJoaDYo1Zu8lgwy5sPOgiFpZGTrxviFLhokPOmxheQmPpAc3Tiq8P8Lz8Ej5kMKvy0P3E/d/FMiVGOHyO7wxd0v4uz5s9Jp6GhD3mg8rVlUSQRj7uuNN94s1+CrX/kS5manlaxfAKIYVZaiYcBgNCeLXtLE+376Nnzq058Wufy9P7gXb+7dh1azLSrmSqOlhHHU2Pg+ikW6kXkIWjyoRmV7wsxXdo5ae6P9Rfp7C3I40aeFhbBcqkjhIDem0KOwHFoAvvL6W8udxpU6jS/+v78d0VWpf6CATCal4vYGhgDTge2k8cLzL8nNvnXrVqy/agMefvB+9OTTGBnokeotOawBsLBQF1O+MORp7OL222/HC88/ixVj/Vi/fhytWknQc8085M+lAEjK0wUSg0E9SqslTuQEUft6C+ICNl2sYaLk4ZmXDqIyP4PFqYuIqLuQPIymAKEtLxRvUIJxGdeWKL7U4Aiyw2NiFkSBWmNxHs35aTSLs7B56vIH7ybEco7/TpsPp2vD8rrIWTaq4t3x9kqVzE3RxtiOFA66WgnoTwKUaauRxjSRcph8HsGxACdrIbRV8FTH7yCZspHMJNEN24KH0BNDrOlYZKw0TKMHUTcLrx7AZBdAAhh9NbgqltwZJtmrrY90GcQ24sBqVRgUSYtMWZK0dB4rf06x+Iu5HRwzKXdnp6U9NbR9IHUkEihtJOX03r79Otx4441SNIgnPfLII1gsL4reSI8nElXpuujrGxDSGMeZbddsR7fbxl/9+RfgtRtC3JIPEQaKwSqspLon+F/PQC8++59/C9ds34b5uXk8dN99KM0uYmZ2DrOlMlpMRWOAdqWMhdkZKey8b9aNj6Kvvw/FUhG1RhW5Ql7eN4Lz+v1hmWL3of02GOfAAqT8TftFwMcNzO49+5eLxpWKxiPf/suIIweLxoWLFwQIW7V6LWbmivjZO34OP7j/IbQ7TazbsA47dlwnI8f6dSuFucndN9dY0zNzMDmL0xzGC9DbO4Atm7fKWLJu7Qr09qTE84BYA2/WdEpZ0GldCAk3PEU5c/Nmatbb6OUbTr1Jpw2rMIiLcz7uufdxTJ89iUZ5UYhdvLk7LBhkgfrMYqU7tTIHThX64A4MIzUwjChJv00H5dkJVKenGG4iRYMbCI5KftOTYuCZEVK9BbQrdTh+iFw+I34O0s7LVoMYSCRkMap0KZgLff4+NsCEKfZyFFDZzK11eP/5CCllzziiDjZskqCWKFflDaLEPSF4g2WmkEy4CFsm/Aop63Qi6EqRIsjL7oEPgOZQ8Hqx0xA/ChbheFWqHbh0YWFx4eewwHDG56qUgCWLBrUl/GAco9q60MjZRi6TF6cuYho33HCjnMY8qe+//34pGhxPFCdGcUn44NOAmIpYYgt33vlzMr791Z99QRTMyrZQWTuy/qnoAuUyb9pJbL52Gz73u59DPpvD/j178ca+10UM2e50MV+tYXphQUaSRr2Ghbk5RH4X/b19GBnoF/IgyWMJurrns9JtsEjIz0ffV/p4kN6eyUhx4+vXcn61SZmRdffzr+xbLhpXKhpf+aPPRldv2oh8PiekHfL96602Dbzwqbt/EU8//SxmiwsYHOrHe977Hhw59Cb6e7JA4Inz1tTsrLSkA4UhOPQzIFAXGcik0yqJLdFFFBK9dwTA481MZyd9o/HA4cNL/oAyuqFkHLCtBGqLJTi5DMz8EF578wJ+/NxuTJ09Bb+hXKj4dXQLJ6AoqWriMmULZdnt6YPTPwq7r1/wDT6/tdlplKankLEt8fgMLbXy69ZqAjAGSQtRyoVrJdFeVJ0RgVt6jrJd1ySiKCZidSSEmcI3Jec2k8xjdaWrkMQ4GgMz+Jp+o8kAZtaEmyHup4ySfQK3ysRDNjd8gggsUxQX1kx0q6Zsbyjkc1J8sBUJSQU0mVLMJL4xqYKWxIKZsnAJOWZqvcI2WOz4wOhuoNnpCPGJaWe87jpMiUQ9xQQlZ8WUorFhwwbBM7jh4jXn133/+9+XUZbkPC2W00AoR55rrtmG97///Vi//iqRIvz3P/qv8JoNoc0LFV+EgGqNzY0Tx0G+zF/5rc/i9g/egU69icceeACtZkvGoXK1ioVqTToN4meNehWzU5OiQeHPTmatSBq4FbKTyBVU18zRimAxiyC7KNXdMGCbOEZOtoH8fiwu05OzEnr1zKvLReOKmMaP/uULEW+QTJbGsKdRLFbZEMvDuG3rNpTqVUxcvID+gT6866Yb0enUKcWSsFzf90Q0xhaR5ZmJ7uwieEPwwRGLvjh5TQma2Iqrm0ZleCgXb+oe+IZKQLPk8hmoVcsopLJIug5qXQdP7z6KPftfw6VTp2GESiEqWZy8GRJJCUli10BuBAlRyd4+uEPjMPM9SPDkD33Mnj8H0LavQ3VkhPzIAKKoC29uDl3elGyf0ylhknbKVel0+HDKg8QRijd3mKBsRP6/eFxQoSkO2rQvTMFKZmGZSeWy5ZpIUuJP5y8zQNfsINPrwElzNaoyUkh9ltwP8hVsQxUqOPDKQNRQIVUJk2OPMsrVGIIuHLyG7DQEzJQsESVz51ZCFQ9ld6hne3YELDYNKQ4JMQvm1yoylOJ2dLlRsgiC5nHVuvV43/veL50D3yN2Gt/73vdQbVSlaOjiz/eUWMGWLVsxMjIqMnrGMo6MDuDP/+S/KS8VuU7sMFRHqcAZIGO7iOwk/viv/0LGoakL5/HY/Q8KeezsuXNoS4wEA7VDVBjUzPewSw6Kku/zflOOY1ylMgGOHQYJbZaEUIlQj3ogwVpVeDb/jPT4el0lyVVKVfn75/Ys555csWjc87e/E3UJInrkF1hyYoe0pjMM9Az0Y3RkGCeOHMSaNauEv59NOzCNQKTivInJXzbIW/Dpo8DBQPlg6FmSN3HadVVQcey4LYVD0uWVuYxkmlDSLcJooNSuSTdg026mG2K65OHpFw5j777nUC3Vhb1KfwS203yAmctKd3IWKBYMkrYGV65GomcAZrZHCo/hdzB56jhsFrdKHYWhVXBH++D7TXhMHC9V0GLeB2MEkjb8ehMGKd6yYaF3FtmISRXvyJWnhDDzbmXsIkcURxzaYWSQNJNIJwn2QlzabeaUSGcWIXQDpPtdBCbXym0hJxFIZXauYXONasPsuDDqSZg+3cXYx79dbFkstJZEBHjManWZrSKeiPHPy5Wu+tm1XJ1ArjbXYdHgZoEZICwaBDD5IOnxhAZEJIqRCs5i8bGf/ziuvuoqiZ6k0O2rX/0qOt2OPLT8dzXvgw8uvTb44L/vve8TcRs7rf/51a8goiVfUvExeH/IQx7nzdKkuWd4CH/0P/5cRqVnHnsCe154Qe4hjiR0ZyORjV9LdjFNnDo8oNIuSpWyMIUJnKYyZKOqWErtYsbRhNk57O04ljAHhZ2F3LuxbSOL6/zsghTZF19fJnddsWg8/s9/HPGNn6KbUghJ1CIBhm8o3ZdyVGeGKuNT3mg57XyVGN5WkmiWCJWCxtNXtaDil0CXrrh1VjewmqcF+CKlmZJ1kqpotUalJdeidJK2acISIuXkUG94ODdZxNe++X1hoiYtVzQDki8iAdUk7TQFi7FpA2ckkM5lYWfz6GZ74PYNoZDOojk3hfbiHGoMEnbSSA+tQkjactgGeOOVF4Xc1hJvyTR8gpwBeSAq14TAmqS8y4ZEuZzzIYPlyuqYqt3YDUK8RUinltMdARx5CEOYhofI9JDMmzDSBnwQQ+CmQl0723SQSmThlQNEnglHfCa4pXk7y1VIeHEcA99czu6a1ciioYBJrlRjoFdOV6VtEWFXks7soehL6MdKHQ+BQB3DKFiT+FpwJZvBxk1bcNO7bsHWzVsxNzONi+fP4Wtf+wdkCiqFnuIvopPkRlCNms0WsHLVWtywayfWr10D10rgW1//Bwm6TlqmgNdUNbtCMusKaS+wLHz+D/8AW7ZtQ6Naxfe/9R3BLSg+azF3hX6gZgLVchnNRh2OqFLbQthSmyLm1FYVsS42olZdRUyEi0OXJN46VJYJBMbz3Kp1u3Iv8/tQj/PMK3uXMY0rYRqvPfa3EY1LGo0WCr19gk+IEzZNgJmlwUmeJ5hItjmPK/8FIc34HbFcYxHQwietZeCf6Q+lIlWGMfxzbRLDN1hSy5tN+VS/48veXgyIRY6exMxcGfc//BT2v3lE+BHtZlsKBpsZ3iwUh3HbQs+EVC4NJ01A1kSLc3xPL1KDKzDYOwBvdgqthRnJTzUK/ahEhtj5pYIOuvUqLHEKC8WxOpMpyGtuFudU9go7DV6DGHfQXQZ5LIlkSmT6JJNxus3UmyAAACAASURBVJFhIMnNUwoR8QbiFUyFZ3YSujCsNsy0D6dgClej3VXAYzJhwjWzSHoufG5OEjYiKjINhkhbYKI6v7kS1vlSvEg71xwL/hmNaDSmweupSVxqllcsUoZDcRxl0BSxjd6+PsE12H1oCT2dzwq5PHoLvbjt/T+N63fdJKtY+nz+6KnH8OSTj2N8fASLpaKspFlAieWQos7V7eYtW/He97xX8lHStokv/eWfik0ieSJMiOf1dGw+8G34iQhD69fi83/4hxJ0dGT/G3jmiadEKVytk3HqS5Hhw37p4gXpZknuEutDmxusdry1iwSj0MDsUvUsX7c2D7j85/TXsN3LqXIEcOkr+vATTy8XjSsVjZcf+ishd3FW586c+ARPPmZk0rNBaLbsfIWDQ6GVCldm0RDnrqArN5uWZPPmlTdpiTO2HlXYrZBYQyyEN6r+XI3082aS2Z2cioSBCxenceToWex78zAuTs7KSqxD3wtxyqIdXyQrVyahkdLuZDIya3vdBJz+QYS5XmTGVmNkeBxhrYzK1CVY6RTqASSLhMxT0+8gaDWQjkcndjG8+Uloq02eh99sickLPyi5t0hHl6jVUDY3ViYLJ5sXfgo7NZKvuOngQ2TQB5XRlZRq01kj8uEkPSScKjK9JmAF4GjIB5av3TVziFoJ2CR7+QlhqLKIcrPA4iMjSLwyla1IvGLVnR0drPih19oKBH37GeB7wk6DRYPrYkZYcr3OblBjIcJLYVqZmcT2Lduw+arNWLlyFdxMRgxv/um73xJi10APVaJN8a4QbktSYQTEZzjS3HXXx+QQWjE8gC/+xRfgJk3hYXSaDbk2HEWpTk6kbdz+0btw6x13yD3z5EMPYXbiknQCk9Mz8nPy+rDYnT93FimC6Iz/NAiWKzCYeiON3TRbzKHRFgfab5T3taRmXRbo8Tqx8JLMx7GFAK+byuHlvcuYxhXHk5fv+3NGXAmwp28wekIQdZa2llgDTWbjsGGe6LxBeC+yCFDpKacaGZJkNGldRBheTveSNyg2Z9F/z85EFxe+aXwIaE0RBpFkm5w5cxG1egsnTl/C4WOnUa42hLxldNXDY9pUhZpyGvH3vPGJstcaTKBPwu3tgzO6EqmVG9A/ugIBeQuNiqS+10nhbjfFDMgKAyQN1Yrzgak3G2J+Qwl9a/I8FmdnEPDmZvoYU8iF65AQSTZVpiwYppNBQPo2jYvoK2GoNHkK2xgV2Y0Y7JOATX9Sy4Nld2Al20jnSe2iHwj1K6wGDFAiHpJD0FbFWDozx4Idj35ynbTxjlCgVUcno4eh2J56NFRr7VinEo+LVCST6VmrNkTo1dvXL2MeP5dFQDAK20LGcbFicBRDfcO49dbb0Dc0hMXSPP7lh9/DiWPHRADoex2x1+N4qQqHg9Wr1sjo+eEPfwRr165D2k3iS3/5BaRsC65lwvfayKd5cHTRZaeUz+E3f++/YGh8XCIVnnjoAUR86MMQUzMzkmbHz61Wy+KfwcLDjoferWLAJKCvMp9W4CoVzCSovc2h4fgkzu6xzYB0G9xeddVIxddcXFjAYO8Qnt6zvD25YtF447G/ieTmshRLU1Zo4m6l5j/dMbA0mAkLFttw0Sm48jlkD8qIUW/BshUqzu/DG17LtN/2WlCrQuELxKYt/Fq+afx8ItjTs3Py8I6MrsDefQewZ98hzMyXZWygCI1ShWZDjSP8Go2hEB3n59CtKTKSyPUNAv2DyK/fgsLIKgRsv6uLgkM0gxCJVk0cv9TPmxTuhfwsgBCLnMBHT6IrUvri7DQiT/FMeLMpw2IaW1iwiXMYSQRWCpGZFHKbFDV5oJMIKKFPqKwSqlbFeD/B0YKjCk1vLCS6bZg0vmkQNE0iaaQQegqfkKS0OHVMFwv+uQbyyAth4RDhWdwRLeVw6IKtpP/kKqjMFvEOIn2b3VCgbAFZeIiXcG3p2I6oc6/bvhM3v+sWrFg5jhPHD+P40bfw6u4XpBurNRuy/eE1zRR6kDRtbNq6BZVKDTuv34k7brtVDHq+/vdfEaNqh14jUPeHjLPZHDbu2IFP/vKnYbo29rzyMg7vfwNRDOJOzcyi6wciCzhz5rRsPjhoMJibY4o6rFTcpvImVRs6SYuL0+9oOyDxm1qOH+t1eCCyk6aehiA+8aAex8E3n3hmeTy50njy/L1/FilZs5xJcOTU9yUUlzcSgSuHYCcfgqQjtGtmhHAcoGW+6jQiNBsq+Fds12JzG3YQul2WOTzmF+ibXNpqErPi3AzbcURFyrb/4KGjaDQDPPPsy1go12V7QZObCtWs5E0wjKhRlxY1ly4IG7RWb8PiutTvoGdwCN10DoObtiM1tFp8IzscXRo10agk2jV0OS9L20qKtlKwZvmwGAk0yiV4xTl0KiVE7SaiTksUlnwNEqmQUC05zWISNs1f6Amqvg9JQvx74ZizixP5NwVZLBn8j/wQFg6Sujy4UQuuEaDb4UNBRmkaQUeJsOT6JRXHQsRk8YfeWAj2w9GFG6hQ8TL4obsN3c29XTSUiwWLhpOmd6rixminLqX6VH6apM1fvXEzbrnl3bh262acOvQm3nx1N86ePKbAWbEPIN4DEd4lU2kMDY/AtGyhkqczOTRaNdQrC0IhZ/fG/BjprDj+ZrL45K/+RzHrIf37wfvuRbNeFc9XvnaOJ9QWsWs7f/6cdLaCs3WZL0s2sa+0QXy98a/a1kAo977aNLFekN4v70P8eRyPmD9BTGRoYBADuRwGUmn85QOPLBeNKxWNVx75m4gPt95dLwXS1NeGSMVFgypXrmN5Q4mbdqctsyXvQHpEaJKQ3KgJZf/GU0XzC/QJyc9j28k/1+7VYrnPZCyqVss1yYO9/8EncOzkeXQjQ6T6lXpVVp7UCyzOzwshKsN1rh9hUQJxgLG1a4VxSVDMyPZgbOsOOIOrUGrU4UtQU02wiQRjB2THr1y3RI5OzIWbnYSBNLcMLDLVCprzs6gvzglvQ/CC7ttrQzeVhZ3KSsHw/AgBOShmUrqdSOz7lC+GhGaDnQc3U7zJfTk1SWyyu2WkEk1ZXTMnlvjFUhs/cSePV5u6GOhCz7+TE1fGFnVNNcVc//nSr1dFhlaESSRTfN878twt7V5SjIckxyGbx8bNmzHYP4AP3vZeHHztJTz6g+8izU0QE9PEYVWlaBNv4sHCPFsWjaHx1egQ5yEFnqrfhIGcY4sfCFPkgqSBgZWr8Jn/9FsyGs7NzOLxRx+S/BIWR3GEm52X8bhYXBTquBTeOG4iZbOrI2FLWf/p0Zpdk4jhCArT0aurRhh2UNIf6shHMnsjA3NTU/L6euglk3XxzedfXS4aVyoae+LxhBdejw7yBsTW+EJPFlk4A4J5myiWpOzBubI0DaRdJluRG6C0EJJg5Sq1qF4HioCK//nB5RWXfrP5IHI/T+4Fb5bZuUXcd+/DOHt+Bh0/IdEALWaXWgYGh4YxMXFJHixmq3DjUucNVm0iR+OgqzciEXVEzr9Ya2P1lp0ICwOS5dmp0VOyLUHH3Iqw0xDPQpl11bKO2xixk+GKNfDRpJKztIBmeUE2LOohVTRo/tusdBbnYhYKfgcGHjkZRHZKpP2yCWI3ppyHBeMQgRpXu0aEZJRA3vLhJNrSLmsQU83qaoukuwl9PfWYordR/FU99G+L2JZ2GzrPRHd65J1wVU2eDIu08kVVHYsi3qnf03hpy6bNOHXsOD7yM7fjyBsv4dSBvXCFBq88ODRRS1avEr1pgB3j+q07cXqhIml87EkyJFgR62GIU8pGw/fxgTt/Drd+4HZJ5tu75zUcP3xQ9DgsmDQvLpYqosQ9duyo4GvEMuS9khXy23m8whC7vC3iu6go47xOenNCqb+87zE/g58vYGy1jlaziZ5sTu7l546eXC4aVyoaL9/3F5F2rqLnggJFuc+3L69CCeIRCOVJypOEVGHmcNDYjpWfN6tkkMY3r171+YFKJOdNQC6DxALF/pX65tSdCH9Po9epqXm8+OJuzM/WUGt0MTFNco8v3pGjK8YwOzMjJK4ktzyeL/6itW6Iamhi1x0fhFHohVdXytCEmYKR45jSoxLcF2ZgRm0BMblCJXaTYNQinZ8YcRAXDpu8A6+DTqWMoFaF7bfhVRdE3cvXQpCN2x+eqMxR8QnOikGPDTdbQMLJwDMcdBJ0+GIcBHEMqlPJXuUsTgA0gWToyRo2Y3aRJt1BjH7Igg/R8VWEADUgGiORBzXuzjR2xPdXrxl1Kpt+MPSvuiDwCJaNQawrISu0yZUlIx1lS0ZA2ZLizi3I2MAgbt51I04fPYSw04BXnYVjdBBSOh+RYcmHUoGMHFckfoIEr2wGm66/GW+cm+KKA27aEWo+Q8AV4zcJpGz8ym98FiNj46gVi3jkgQckv4YYCK9xsVhGtcbslQinTp2Sg0reIxaPOLpBcDGWJHqxxoxZfb/rsUz/XjZGxLU4+sTFjq0H9yqtehP1qgrcOr0cAP0TJUPHhy35490P/KWsXDUxSzEgAzlRl55swgtIMPTYkjeQBLCQoT1CG2eTqtasGoTTqVW6fSarUccLSidCumSoTjQCc1QdTs8vYHJmEX6YxP59B3DmxHGZi7tUkHYZe0iLOxYvD2EnkO2KZ5hYaIfYeMMt6F99FToR15MdzFw6i3VXb8JU1UNhdBUWq1VErSq88gKSVFkKQcsX/IXBzvQLJVbC7oPkqKjtwQ0j9EYh6rMXYJjEMQz4HvVuFKEZyBV61cMm0nUTqUwe3WQa7YiB2uqGpKEOtyrJoImkEaKbsMBgRZFutysoJANQH8sRRjNjeX1kDUsNTcz25E2vT07daciC3FD4BYsgV+ZSKMSiULlj/ZsNColffoD+Qp/gVJaTFGYnlaEElx0Ctz4dx5LgiLJmfBQpy0RxahpRyGJLQ2VfcIwICpQ2EpQK0DSITuw+UvCwet06jF9zPd48Nwc7xVGWADnxGtVJ0fx54/aduOsTd4vK9eCbr+PQ6/tkdGh7nqxQp6eoBTHFV3bq0iXYDjVFTI2IVcfxPUyekNgRh0qtu7TAak7G24VDKYMV9Vx1J7qr4r1IW4gDJ88udxpX6jQOPvuPES+kRs/1RefXseIrDgd9JfiesXE3ZZQgjZcKRQqDpAXnnBxvRbSFHH+vgTWOK+RnqJlbgW2yjbEsOVWoOpydmcKFyRmcODuFZt0TLQXXqO3IklR3Gu36rSbK1ZrEFSSzPfCTKWzYeQNaSReRm0cnMJB1TTSqRVFxluoBah7zZy0Efp05BhJAHVBIRxCQnUO7hW6H69dQwE7GA7CDsJnGVi+jWysKRsMxqd3kjByIPN7N5gS7sCISqxLI5Qsw3RxakYUwdsViZ8F5n9oXgX845omZcAA3bKPHCuCYSvKuOgslbWcsg1au8loJAB2Pe0sfBuXOHWMSAl0mhDYtWhaOijyZ+X0ZjRCHQGdzBdHX0PKAXmN+s4Ztm6+STmB6ckIo2yw6VCZHHQZ8yy5chHchkQJZWTLNhXBGABL+eV/Ydoh01MYt774FQd8YDk8swuDGiaQ+cdVTWSNNP8J/+LXPYP3Vm9BqN/DME49JuDOl89SY1JstzM8tyn129OBBtFtN6Xx/cjzj65afJaF+Jg0C63tYkdlUsdVfq6+VBuY1FiLr2jCBl/YfXC4aVyoabz37tYj7ea1jkDWp3KRqNdriA8XjlRsB3kyGIsNQd8B2lBoUqltZADTgKdTyJeQuqeYsLBJQ1JFVpJymLe/ySVgsljA3N41W28d8pYMjR8+IhV+L1nrUdFA85jVRLlYxX2li5abt6FtzFV47cgKrNm2CW8ij7nsig5dj3veRzaSQtvMoVRqYmptGYHRghj4iApYil5bpFwb3+KS8Bx0YXgtGpykJ8ZFXR5sy/E4bXoJbHvpThsxIQtJxkMzmpSDQej9lkoLvIp/vFdvBrumAFjt8uPgPcR5Xj7eKlbUiDz20BIxYQoh5KDxBO2Hx59MdoCJlKWWw7uSoyJQHJtabyMkZBzqFpLdz1CK3I9YBcQtmMlWs0IOEnZTtRatSQlir4PqN67FysA/tZgXnLlxQAC4Ztx65M/QcYSB2KOtV8fQQ93C+boKf9BxTAGjS6mA04+CGm29GxcnjyDQjBFhQWLQ4SHDPayHV249f+cxvIpPPY+riObzw7NMinWdRIcRSqdaxuFiUjvbAm2+oAkhGCxPp+G9KjK7WjnBTpQB1efB1IYlX/9p9XP+dPsQ04K+/p3xhmMDuN5ZNeH5yPnlHFd394F9fXrnywl921Io1JOxAJJTXssW305ZsDVs6DTpk8aZli5lJZy9jGjwp9Ygj0u0441Nnd2pVJTcXVEayXaSnB1vSFixMV4H7nngeA4OjYsDCB87s1NBanMJ8LcDwVddgaONWRNl+HD13EafOnsNP7dqJht9EpVFFf9+IaEbIPmUgBinaczSMCTvwWg0kfLUu5GxLzQRbXJNahqCFfOQjx9O3VZN2tVmlBqKGJrsSgyMVxzLK4G1kcjl0WUyZLm8aSFnA8EC/CNs4ojS5huUIRntAjjYyQ0eCZaThozdtgOaBOjdEU+rZkXGTozoMQ/ghBB2XbkXEi0Jsw1Qh0a028RAx3xFMR5HN9Kox66YFYyKzs7g4Cyfo4Nbrt6GPa+5mXdirJ8+elQNDpPXMkNG/cjSIWbjiYxYoPINFgyly7CBcy8P2VaO4evM1mA5tHFuoy88u3Y9slRKIDAs33Xob3vWeWyXWYu8ru3Hu5EnpJtQqPsTc/GIMhvKemLi8atabI31T83XTGMing3qHUaHa3Ed9hjYl4n2tyYRLSYb6+0jmicx5iWXB2k9WjFjN82/+mCtXjZrzgqp1qkLQNUGLYCft6GioS/xB78hdOnPTyNdJSqehvDKUKzYfOP299Kyp6MDM3lAEsXZMDNMAaiqVQ9/a6/Dle5/DN+//MTasHEfl0gmx5yMxqFoqIrfuGgxvvgYT1Qbc/AC6XoBjhw4hqFWwbetmnJuZgOWHWLF2DebKZYz2D8mWY7FWFZfxBOnyPpdx5Jj4sIIOUvCRMwL0mCHcoI1us4J2rY5SlaltTSzWGoJFkANE+jqLHQHDVPxa+djwBE3bFvIpC30FFhMLvuGKejiIDLQThDz5eIWwu3XkrRAFlyrWeMaWjBGeypACqjdZsvGQjYvS7egHR7xCuUUgDLlk60GCF/EmZvKSvCVEJyqNHRvZVFpo2J1aBWtG+vFT129Ct7KATr2Oph+gGRm4MDmNoN1UIjSfnaBSIhPL5T3Acqv6M2LmtD/keMLGxUQ+Bdxw9XqMjK3ANNI4ulCTz2HRVilSFgLLxmd/+3eQHxhAaXEOzzzxuBgqEVhXuppATJ14Dx05fFiIdzQJ1lslffMu5aGwNyboTqLX5Y+YYMd/n3iPdnBfuspeCiZLUYG5LI3/9xSNVx/9WykaGoTTN6ZehwrJhz0j7eo8tRPXmMbgQJ9sGTQQqk87zRXQXYZuDVk8tB6Cn8OioQlgLBztTgKZ1Tvwm3/2DUxXu1jTn0X7wmHMXDyNKNULozCE3Kp1QC4PGvux8xnOZjB78TzmJiaRzmbRPzyA00cOytiw8aoNaJbKWDM6Ai/oYlHWbpCiYZltOJGHnN9B2m8jG3lIRgRY28p0ttNGsR5god5GpeXBJ7OTbFRuNfiQkAJNXQnBRtNBZDqiY8inkqKz4InONSwLRcuP0A6T8LhdCANkEp5sTDK2oj/zpmZAdYZB0rFwTFaK3LDoTi123JaCztFA/CPetiC4TARLKP2QZM9aTMxrIEMX73Raft606eMD774Z44U8uq0qFhemUW010WCcZZTE3MIiyouLwlVhfKUSpMUp74INyLusuqCEicgM5PuSZDc+kMPG8SGMjK/GRODgZLkF2yDIbgjlPuGkML5uAz7xyU8hsiycOnYEe156UUBZfkfqmrgapWcHP/bt3SvFWXdVsi1ZglHobZIeSdTamSNMrHCNM01kBInHZb3Z09/nMhAaPyzPv7YcAH3F8YRFQ184QfSXiM34gLNAcLVJAxThGYgXgiFp4SvGRgTAI32cqDvfVBYBvQLUHYsmIglbNN7M8Afj6cCHolAoCBA610jidDmBf37gx6i2PCQ7DfjtCuaqDQxt2IqKZ8BkNB9ZoGIG20KGIqh6WdKyJuYXMTa+AnkLOHL6NApBgF1jQxix2CK00TEBjxgEn/52B0bXgyUUbg8O7fYoSgsS0pE06HLe6GC+3kHZ8xGZpHOzTwiRSFIl2hD+Ch1EGDtAujjNcPp6+tWM3aGlIB2iSPwyBecQeKHbRZaQgsH0NNW1sGPgiKSDjoQaHxeMpaCn3p4I94X/CZn1bSEbv0oVD2V0xOvDbpAr6kaxiFzSxEdvvQ6//ulfwf49r0n2zGx5EcVWQzoNN8PozDZOHT8lHQI3FfJexhwQkRVIfAINgtnFMO1erYs5nm1cNYzVA73IDo9iMnBxttJSIdYO90PEeZL42Q99FJu2bBYm7vM/egrzU7Q7UJYKpKPT5oDFo1Iu4vjhQyrxPdbY6CKhi6UuFrwu+tBTUnlxWfk34CffW93Rau6Qvk/1/cnv++LeZUzjikWD44nWiOiHXJOAeHFZBEh3EnadjM4cUQzZdPT1FOA6ScnX05sQ3WXorkMk25IVEsjJx5OUAJfcACpu6/JpOhv247tP7cPrbx2R/FOGIXmWhYMXZ5DtHcKK0RFUajXZvhTyefED5cqUeajkQExMTGGhuIiNq1ehVKtj8fRJrApquHX9MNywjlZAQDcBg4ZDvnLeIvIura4US56I7GAi1GmJ12xjqtFCtc3QYJoPGeIH2glDMbGhToQPJFFDYVnaNgaHVwh2Ua/VBL+gMzk7CB1MRKQi5dKyXxVZRQ1X6D6vtW6fpZ9YolCVGZ3bKMEHuDpULlu8nu0mA458keerwsIQ6S4K+Rx6sllMnD+LoNHAaE8Ov/3J23HXXR/Gvtf2olxpYnZxUbqqOj1Rh0Zl0/HWq6+pdTHtGbniXAK2CtYhxkAkwtkSrZAzTfSkHawa6cOqwR4k+4YwHaUxUe3AoTGTmRAmbG5oGJ/41KeRz2QF9H7mySeFm6Es+Tx0uqEEiFMOf/CtN1Evl6S4LD3MdKH4ycJxmYsidzy7IwWM6vuRHSE/9L3NP9f/XxPB+Pe79y1vT65YNF577MtSNJTASjlo8U3jNWaLrbwn6f3AsqGs73hjV6sl9BZU0VCkG0YTvm0Io1eH+nQk9Zs3muDgMRWYnhOyhuRaMGHhrXkD335qPw6em4Gb75XgpKG+Ak5MTAlT9Lqtm6VoMNyJrfHgwCBI+2q0G+jJOrD8LqYvXcTc3DzWXbURixMX0D17CLeuH8KAE0kHYRBX8LvwoDw0eZRxo8jXTZo8NwT0k6i2Wyg2PUzUm6h5lJGkBBfoJoBiucKGQRy6aORjR2x/1Tox0zuCTkTTYlrmWcjTULjbQk8uK6tc8hWYUketCAuIWk8rYyN2JbLJirsMtubcXmhcg7M98RnySWQTEVsJyHhD/EF0IwnRAfX0FDA6MoTB/j4RgblIoD+VxKc//G787J0fxDPPPCNFam5yBt3QQA0WUiMrZHNy5OUXRPxGghfNjGWjQ0yDXZFW2AqVnFhWhF7XRn82jbGBrGA6vSvWYwYZzDZI6rPRJoHOcXDtTTfj5nffKkSsPa++jBOHD0rB4OjAQtRoeVI0+Hp2v/CchF2z0+DYt/RDd19Lf13KM9KjB4uxHkd0FK8uFHpFq+973XW89Ppy7skVi8bep74imAYVii69GsOYfmsyhVuFBlu002vUVaWWVZcpJ0Mm4yBpM5CY8y1ZpMptXOZdw0Cr0b5MToqInEdAMjSQ4o2U8CS/1WTrn/BQc8bxnedO4YWjl3Bhehoj/f2YX5iVkOj5YhFT84vYvG6dpGgRZGXx4qaC826z04RrWyJzZhd04cJZLEwuYvv6qzB38nVc5bRwVcFBEDLhnPLzCL48qGpWlzafa/qI4wvXdyGqrTYqTR9TDQ9tNyOgpu910apWhJEodvzCpedSlTwVBR7negclE6UjJCnl0E6JvJsI0Jtx0OU6lwnvNFq2lFcqad30CKHhcrNWk+vDNa4Ag15HrBLVzR/ImjNpQjJ1qVvh+lpacrqKZwswkilcmpzAyrEhZNIOUqk8Ll2aglcuYjxn4td+/jYkewoSsp3PpGWsoydsYOfRv2Ej6pU6Dr32gpDcaPzD81lc22N/Uuk0qDghAzSREn7KYCGFoUIGhbQFI/AxuOZqlNw+zDS6SGdcyV0tDAzizrs+jpGxlWg2qnj80UfQrtMgWlkL0jms1epIcVqYn8eBA/vVdig2AtZkrKWdrC5gfOA1XqZk+soBTgsjf/JrlGiYhaor2JDqqlS39+JyWNI7oNB3rFxffvRvFCOUxrhmEnZS2dlLPqir7OYMg+Y7TWmBWTA0cp3OOMJN4OdUy1XBP2Qr0qYFfuzzIPM180JCYSwmg1A6mHbENjcJI/TQQoQjxQzu2X0Sp2crEoLT35vH9Nws8pmUAI+XZubg2ja2bdyEYrkk/9E0dnRoUIhpEipsKl8MPlRT52dQXSjiquE0UnOnsKVgi1pVZGI+W1MWDjIx1ewr6V40N+YDHwSoNTsoNgJMVGoIc31oRQZq5Zq00xRrcV1IcpQQsBIcbdS1zqTpr6HX0w46ggUlkDITKKSTaLfUJiCVTkmlYkEgLsTNBgllpcV5ASG55iYHhpsrfmuT+TCkz1t0+FKGufT24M9OH1Ve81wvE9P5AHaQcZPCVKU58KXJefiVRazuT+F3P/MJnJuexsTkgsjL21QMk4yW7sX17/8ADr1xAHtf+JH4d8hmRlS9GghVowkJXiJkTNCTM4HVg71wkrTQMxG1W1h19RbUs/2YpgNZypYCvWbjZnzwzg8jlc7i/LnTePrJxyUPWF4/Fo3M5gAAIABJREFUeR6MSSyW5R5868B+AUPF6jD2SllaNDTXYinGoTtbfWBp0FSPMQokVdwO2TbxlFhibKT/brnTeEfNiGHvJX/+6mPsNLhNsORkREQw1EJERFwUqqQ3k5fRErCOaL+Qt2iEkmSOhKPm8NhpXLd5+s2SkYc4CGXkloGcbQg3wgsdcdwK4aFi9eCe58/iwEQVk6WSKBp781nMzM2KTVxPoYDzExMiTNuybp24Os3MzaDRamKwtwc9hZxSMnYZKmTI9sI1UiguFlGZOomdfTbWwoPRbqDNZLUogZCJZwT0xPVJnTL8tdNNoEN36o6H+UYXM/UG2qaNFglOlK7HN5vQoZl3Kua0qsvg92ARYR4u4y2VnoOntYlcivhHiGazLh0FH2ZiEZJT4ntiUkO+h8ufn52G2rIqx0ve5EEIh+5Y4nXB98qRf4shSgQvuzQ8Dnz4sUjLNQmK+hgcGMXBQ0fkum9eOYjf+ewv4aHHnoIXJpCX69ZGN0yi4Raw5rpdmDx+AnueewK5TFq6L3k/Y1KXAKPy4PGhC5E2HGQyBgbyLrL5ghS/sF7H1Vu3o1MYwKW6z1AT+IkE7vjQXdi4ZbuMW889/SMhddGuj3oPFnBez9m5BXkf39y/X352AYTj6IXLY1EMaPKaaMxHjxw/WRj0KlrGGFHCd1U2t7xXfM+VyRRfn/qcBF5ZHk+u3GnsefyrkeRPEHMQkJM8DQqt6IyVEACTbuIE3vSJw2LCE5PiIttW8QWWhBZrtaUiFGndCdPI2+K12UXWoc0dZ9Q01yfo2BYOLZi477WLmKm1MV9aEBCRbE4avZJLsWJkBNNzcyjW68inM9i0fh2qlQrmF+aQtC3BVugDIq5VCIXTEZGExZ/Bq8KcOIlr80nk/BY63TbaXP8F7BQU41GDst1AFYxWEKDSamO24mGx1URT3MjVClTYnRIrQFq6olcrNF6NX3yg7FRKcBp+WBYBVBPZlI2uz1hBUqKTyNKasFgR6noh40o+qUP7PvILBGQ0pHDIaStsSPWzkgTFn1cKehRKHgpX4ZL6biclm1Sc10jdTljia7H/zQMY6cvgXTu24q4P3Y4f3vND9A2NwEonRayVSBawaKVQSVioXZzAwqXjyIq+SK2ENa6i5QHyugwgneC1NzHcn0e60IeJyWnkDQPXXLcDnXwfZv0Eau0O+lesxs9+5OdR6B1Ao1LBQz/8V2HBsvMUrCS26ytXqpiamsLpU8z3ZfcRA8zxenkpe1MXDV049PjEn21pMdFMZ6nAwiRVnaV0ppqWz6IRPyrLRePf0Wm89tjfRbzgsg+nHT8RcWkX6QDNE1RUQmLBz/mbuRJsJRlY41F/YiUE2JNWliIwgouxtForWAUzoUNUN0RSIgj5EJiyjqu7vfjqE0dxyXOwSFv9Sgn1Rh2ZVAozc3PodJoYHRqSE+fsxIQwPbddfbWMB9Mzk8oDI+WKPyWhWq7ryBuI2B2ReNZtYzxqYqxZRl+nCs9vop0IEXlKvKRHLYJ85H1Q+9AIuig1Wpgrt9GOXc1I6hL8QVB3NucqJpGdGG9E9cF9ifI55bXgh4DMNDdih+VTEKfs8Wh5R1ftjEHHNJUJy+uorBYV/8OhA3w8UDIVnkR08SAlNyRG/7kKp6kPPwgw8ntSP0PLQYeh1CEwOXFeOp3tm9fjphuvxVsvv47R1asQ2hFqpQZShXGcqbUwW2tg8ewZuGiLsa8GFDlCqKKlA4e4Mk6gkEyiN5fAyGABdrYPp85ewJrBIWy6ZivmWIAzPZguV3HTrR/ArpvfI8Xz+OEjeOWFZ5FOkmVskbArD7EENXXaOHDgAIqLCyoQRYquAtfVyKyJ+Or/a3qA7vI0MKoLx1KrBjJktUWAbE4E6I0B8Pj7EnR9bd8yEPqTZeN/QSP/YkQwjTd60k6J/J2yJ25QWBD80MNgoUecpHmSOw73/hZazbr4PabomyGOXGrzIuQtJqvFJBy+UYooRpcuwLWZ6B47LRk2TlRtfO3Z06hLZGMVrXJNNglsG6enZ9DudoSYND4ygtPnz0uAzqrhYaxZtRITU5dE0NaTzyGby8IQd2ofRtdHKJ6d5GoG6PXqWOFVMNyuAl4dTWazdCipUHOu2g5EaPuRtPfsaBardXgh3cpcRaVW3Gn5nmTGBjJa8eb15cbnSS+aJ+FdyFChQnwMxjUYSNkmVeKwbVMeSPGWYDfArRTTn+hWLslspnQaBDmdmNgkuJJof9g9ve3KxQ2NnP407yEJjLGR7RZMxglke2C5GcxMTaFTK2FsoAeFjI2rr1qL+bOXMLJ6HD7drKIkskNr8ca5i2h2fTSmJuCauvNUt49co/jf0liBnUigYFsYHLAx3J+T0O/Z6UWM9PVhdO16nKo2YPaPoex5+PAn/gNGV65Bp9XEjx59FKWFWRnDWOzE/UtWz754w+7bt0/GNhYNxTBOv0NwpkeV/1Wx0HiH2gIqTxI5GET/YinJADU5AiyrIqzHF17bPXuXi8YVi4ZihNI82JHMzEymR9K3+wcHsHffy+KdyFXj6tWr5CKT6892tdVooFatCDquXcsJeCqSjodEUs3dl3n9EcdbV6IIGdVIEK6ezOGJw2X8+OAcqPhqN2poVOlVqfCBuflZQe75cK8aG5PvRRUmW8trNm6Udd6hY0fkxBkdHREnKhabdkMZ5LI1YJueDtsY9ipY0S7BbFbQ4va/m1Bp8TorpEseSoSG18Xk4oIUTpseIHK4cR3LghKHJ/FmZ44gNaKJmA9AgrjwPWiIweU0sQzF3ORrdW0GKkcSD8G2n59DrgZt8HizSk3iOEXJusEugxZ/7PzioCRmkYp7hGrnFZ2bm25GP6qfpdhg9GH4/7f33VF2X9XV+73f6/1N7zPSjKSRZ9TlIsu4y8bGNmADxg7gxCGEtTAhEFJWki9AVlYIIQSbZgx8gRAC2OCOG+5FVrO6ZNWRNL29eb3Xb+1zf3dmsFlLyd/fzFpakqa89+a+e889Z5999obP5YTh9iOSyOLUieNY3dWGOo8dTfUhNDaGkZyaFYCyyNLK6kXT8gHkHC7s37MT1WRExHs1d0d3HkjRpu4G/8/XR5HggMOBcJ0DXY1+tDa1IZ8twOP0wNHYgkORBIxwE5q6luOqG26Cy+3F5Og5/ObRh+F1u+R9UeRuddGo0rKG1157DVUhZ5lYjjndu3jQTGcUOgPh37p00sQt/TkdWPTvoTMUbg9lXal+JwkuhgU7dy3xNM4bNHY/823CgbDQ9MfuQzDYKFqZbHf6Aw7RAH374GGsWbNaalABj2ARBmcmnYafdGlyFMx5FXXbkjWpxG71pCZbisRArF4XPBYOYAGz9gb856vncHA0Cr+HYsRppDM5sVdUI/MRMq3U7IClhs7uLgyfGcLMXAQBn1fIXgxMh46/LcJAbc3NcLhdomadyqTgtbOzIywT1FcS6EjNwJtPoVAroVKsCR9Dpr4pbFMBcoUyxmZnQXiTXRgwSEg71RBgs6IIHWr6wgwmzFBEbFjGxZWpsRQq4t1ilQMorVG2KG3qgKuyhnyVmvAhJEsRKTplP2AzAVUhXZIWTlFiVSUqPMUs/6RdKMNlXNsyKmw3sh3MAOUO4txERAa+tqxegaaAGz0d7ShUS4hOzqBQpRq8DU5fA/o2b0XRsOPZh/4bnM3Vsy66PFFgqNlhYinLNqi1CrfDg4YGN5Y3BdDd3Kx8WuxOlMNNOBrNIW/zYdstt2LFwKB0ct7a+YYwUZ0OB+wCujODUhksyXJUgt+/f78Uefp3lLLWVEtfXH4sJnfp6eDFeIZ6DxQ743cCg6nKrt6fhaxN9qxhxZu7l4LG+YPGb79TM6zUcrSiob5NUu9UMgnDVoPXQ7EYCw7vP4C+Fb0CjDJw0EaPafhcZEYEiEXs1XRTU8CTusEZOPSbJ+5pnNtw1uCuUS/ThUl7G+5/7m2MRLNCrS4UMkiLklRZ2I/JVApFkdXnQStL0EjMRTAzPSkEJ5KTWlqapYsyE4kKkamuvl6GnKjTUM4U4LK7RSjKX4qiIxNBfUk5i5EaT8Iar3m2gznyPjUbQZlYgi+g2rDVomIXiSAwJfCZFSjXLhEQ4jki4Eo0xRz/Z3eFxCulZ6EGuaQMYRuVsxqS7teko6AQfEUlJyLIwGDazEhHRn+ow0JNE7Fal1JRNEn4/Gb3h6riVqcbFQogO50oGU4cPDGEWrmITr8HK9saccVll+Hc+ChGz43C5qYOqBuecBu61myU0uDFRx5E0C36aqrDYAopy8GjI7g4llHXFLBZKnA6vKgLObGiKYCe5iZlQG3YkQk24lS6BnuoGbfd+XH4wiHEY1E89egjyMTmRPnd7nBKsKS8IvcKg+WZc0M4dOiwcFYUnmGT91gFRfrSKhxjcbdLBxcNki7OLPRFJsGEam1mdqa6MgvrrwMQH3cJCH1nyPg9yl2vPPOdmtvhg9fll4NULhOdV1YDfl9YDJIOH96L9tYWuMUJniQp1aKNzE7CRUq0qDxb4KSRjUR2NbMg/qeCghMgpQEyTY3sMvfhsAUwbWnBt36zH+MFC4xKDkatIoa8NOChqQ8zk0QqMT/Q1d7cIhhANBGVz1HliWpTLY1NGB0bkQylqa4ewXAYRXtFbAORr8Jp2BE2KmgtzaGpmIK1lBOLgAJd1TmGUi4hGkuimCsjSJ9PsRmoSfmiBkY0LKe0MHTqLN2SGnEGlW3Mp8YiMKS1NumMrvxudfYx37ExwUyup9lsEbNnOQicxpUqRgUqa4WTovxajTi1CTYr6jsfm3gIPV2oF+jxhhBP53BufFxMl5v9blxyQS+aAwGMzswgnUrAFajDVN6GYNcqLO/txakDOzE7dBguevRSictU7pZZFgY2rWVBUFvwF1piOuF1GFjR2oCuhoB0bgpOH9KuEKZqLvRt3oKLt1wKh8uGE0eOCp7hYnZErMbOYEsQ3THPPH7jje04efKU6hiZGRW9V7WviQatVeBQ74NkGWbZKOtmdkgWMz8VYGp2ycStfqFdy2xYuc5xkruM7buWMI3zZhqfuecPa5vXrUd3SxP87FVW0zBsDBpUu/KKd+q506cQ8HvQ0tigaMrZnMjfz81F4CIQyiBiUTL7BEALpiDKQsmiTJRzhRL8Aa/cUmQBJhzt+M6z+3A2WUMpn4LTahPOQTLD+RKLUNRT6aRkEsV8HkGfDy0N9ZienRYknDMsadH7sMFts2NkZFT+XV/fAF99QMoPCsdWc3m4iml024tY5rKglomhStPrUlHMnFPZrEgH0seWnQ11q7PVyMOy0DFQ6a8+sMQYTBNs06RHvm4QDTG9T7QosLQOKeZL3ouq5PUBULMcjE3aDUy1WTXHQKfY0pmR+KX4BToVV0GZpWBFKPA1juwHGjE0PIZ4PIHGoA91DgOrl7WglE0jV7XC6/MgVzVwbDyB7jWbsaK3G28+/SjclYyIHSuzZXW4JGhISq81O1Tp5bDR4d4Gn92GzoYgmoMeeHxeVAINSNh8SDi82HbbR9He3o5yKY9nnvgNzpw4Icbeoq1BjoZgMxZ0dnTi6KEjOHHiBKLRqAq+FsXdWCwHoDONxRmYYBECOitcQgKCGTgWZyU67CsNIRX5NUjK4CwlmAXYvmtpYO28QeOq62+u9a/sRXRmFNdffjEGV/fAsJTQ0taIbDaFVDqF5Fxc5N86O9ulNSYb2jCQTiWl9VkRR3SVrkutztTZ1P8UZqiwSik6azfxCYr4WlEOd+Oh3cN45fAIqvmyAI+ZXA7pbBrZXEb0KogJZNNpRBNxpLNZbOpfhbnoHMYmJyWItLe2Ct+CFPJ4LI6JyUm5yTra2hDwB1AsZFFKxlBnLWNzTzsm396PkEGD5ZKQwcgfyXForMrWp/Jp4aEoi1kGgTIdNPQAmWq9qqxBKX5p6xSRzjdTYBltFxEHQ4RvuakdBEnNgKFJcNKZMLsvuqWomZB6c0t5UGWmwXKIN79JRtI3pogV87nssHr9iGdziMbTooUacFjgqpbR2kjCGQ2KwkKSOzs+C3uwBX39F6C9PoB9rz8HHynxxFk0p8EMGszgFD9lQa2cJRIFdrx2Gxp8bvhdBmxON7wdPUjavajr7cd1779VMKfY7DQe/tWvRbfDQYzJBhkQVPOPNrS3teHJxx5HPBGV7JDdOe6bxoYG0dJg5qoD2OIgwh8Xqrm5vvMZBF93WWXLGgcRXoaAq0qpfHHnheutOyxLmMb/oDy57aMfq508eQw9y7oQDgfgc7lw6UUbccnmtfA4KshnoohMjguZqrWtXVB68XW1G0hGI3AS3KNgrtli5OSjXLwi3kvBXRU0FAhoEcNktgdT2RwKrga8MpTCY68elQ3Pw0jHtmye49E5+Xd9UDl6J1NJTEYiaA0G0NHaipHRUZlBYbBoqK+XAMObbmRsDMlUAk6LA20trfB6DVhzcaxpa8HIkSPoaa6Dr5pHIjKFcjEnOha86fn8NoIfJpFKbzIljqp5GGaWYYKcHLwj3iGAmta2MNdcAotSfpnXRFUQquJ6iIyeNGY1LsFpUskjBA+RkXA+tda/FDBEmXITPJTvITEKVqG9cwCOszxj07NKAT6fQ8DhFIMit41ANwderJiO5zA6E4fNVw93IIzmcBDNHhvmRk5Kq1UCj2lRILU+sYCyGmBcnNZrgNvrdCLktcNJ/xafH02rBhE3XNhw+VUYWLdRDu6+XTuw/ZXXVVnDLIbYGNXcqjX0rVwpHaYHf/4LjIyek5EAZqH8ubq6OhlNoAwBxaR5F4XDYcG8eFFQR1UhyEoSQOMbXFd28IiXzGcUJplLBnQZ0E0JCBUIVebHdvpS0PgfBI277/54jcDUdDSOM2OT6OzoRltjI0JuG67csgHrBnthqeZwYN9udHd0yNBUzcqBKSfic7PS4pOzIxvZCgf9P+TmZM1rlynJaq0Mp9N0HbMHpBvh5ZyEtwnfevBlHBpJomi1I1+kWLGyCCxXSognY/DYHfD7PALERaJRcdeqD4eFMTkyNirPw83CLk4oHBKS19mxc6gk8vA43WhrDWFlawj+Qg7RiRn0dXfDXswgNnUWpVwGtTJFhJg9KPs+/g48KPqGEvDRjBmilCUZBG0ezMzDFPDl51jKmPULLORemB/yNQkqioYl6yMyWOpWF0d6ydLIA2FqrkhiLENk25ukMvlhTrZKi9VA1bChWAEypbJM8EbSRRlCo4ix1wC81ALlz/KxHU5EYgmcGZ+GxRNGoLFdiHItPgd8tQxsJQ79KfxJpo5ZoknAVDT7d34wBpGb43E6Ze6EauEOfwgtqwbhaOnEe66/AU0tbSikM3jysUcxMTIsgY57gmshw43FIq7ddh22v7Edx44cweEjB5U4cE0FAWYpDIC6dU8inz/gl3WSoMPykjR86siaXRHptIu7mjIiV+AtQV2RHVM6qupdmL8L5jtQlTJ2vrXUPTlvefJHd90p+XaN6abLj+HhcWQyOfR0tUt20N7SgIs2r0Eln0BfRzPstTxQK8kNyu4Gb0TyDnjTKAeshRRcHldod8zbmaa74PY2wusPYjYawchMBvc/+AKSzjpUfF7k8llpN7IFR+OaqVkaAOfR0dIsQJ9ygXMil0nL7RSLzolzvd4MfE2kTfv8boyfHUM1V4DHKODClR0oTE9g49r1KOQrsLFTUU4jMjmCWi4jI+uidiWXlkUOk6Ju8bDz7wW3cZn3kFae2ox0c1NNDfPnpSWreB0q4JjdFtOQSbNGGSQk62eGJgHLkDkMErY4/u/1eGRUniCqSlj4bOxSsfWq8KFkriCiyVm2Wy1WOH1BNAYCsGWTKGViMhvkCYVRgA3jcwlMTUcF87AHGuAJ1sNWyiNsLSJgLYG21g6yNFlumh6+qrOzgOnoLgPfZzqlCSmQdpkuB+wuN4ItnVi2fjMaVvZj9frNCPkDGB8+i6cfe0JGCJgtyKiCKTxNlu01267DT3/yEwHh9x/Yaw6wKa1PXmZcIQYONcWqzKDIe5FxeQ5H0uqhvPAaxd5CgoqSR5QMhO+uKcTMUkTxZBYfDSXoTExjx54lTOO8QeNjd9xWIwousxTlivAcSO46dPSYZA/Ll/fKDbmquwUXDi5DS8iFSpkisDQ3ygn4Rqk3t6Fk2TTpSIRwiWHI4ajB7gkgXNchFOzTp48JBXxw41Z8+d9/hiMzKXRuWiOAZDaeFvEYkdxLJ4TgRco1yxSpYSno63EjL+SyuAzSiccH5eopymOxiEYnZeZmx8dRS0yjFhtFo7eGdf0DCNS1YnYujfamBmRmZ0Rt3EXgkQdFNhSv5rIobLFvv3BQFgbSFuphtknJXqUQkamYbc6lCNvUvM2UMbHayMrCkILGaiS+SADTYkWewj8U06GNYKUs8zcynk52rdyOBFJZ65NWbUWeA3fS2THg8Prk+1yGHblEFM5KGQGfG06fGzPpDObSBVgdXsSTGeGGuIL1QrTzWkrwVnMI2qpCJmP5wEE0PqwEPfP2XsyJ0Ok+gxlPHhms0u51uLHhPVch53Bj49XXomfFKlgKBRw+cBD7d+1S2iHSmlZ4QrlURiBch46ubjzw/fvREArjyNFD0kImlMwPm4tiTcoBjtkGB/04Qq+xDB3UaO7Nx9QBXXxrSJwzWcmCp4n3q+L7yPunbR4kazMvBQFCl+T+zhs0/vLP/rA2MTEDlzsgsyesNwvlIvz+kMjP79x9QCja/at6UcrG0NvTjq1bNsDvtaFWSKOcTcJtp1S/Av5IiSbdmaI6ZOoWagaaWrrhdPswNDSKk8eP4rKt6zA1NYL6huX49weexEOv7sXW225BJJ0SglA0HsWy9nYkkkkkYhHMRWNwk30YDAoPgGPhpFjn0ylk0ynJRnjTcVScVHJr1QK334NaOo7i1DBKkTPobfeiWkwjkzUwmzbgdgXQFgoBqSRaQsotjHTvWq0MgxO8PDQsJxYh7Qto+wJpSJUpKhBw0I9TrUWK4ohokQXJbB7xRFpuRq6jAnrziCVSmJ2LCy7h9noRCIfh9nhRrNXEdV2XBHw9zKzKhZK0OGWWxWEXLord5VEgLJ+fbepUAs119bC47YgkkhiemhGMon9wLYo1K6amJmSa1uH2C6ksgCLCDjJIOfNiwEHGWq0gfr2CtSwKHIvxAjnQIn3AC4MaoA64gmEsX7sJ/s5ObL3xZgRDYaQjM9JmLWWz4ptLzEAmi8WZrowP334HHnnsMfzyFz+X4UUaVjEp5Rry96ehtDBQTfNrspH1WIL2OBHMTMo7egDHBQOhUhplCxYP2OkulOK4qMFD1aBV4Kh8zmpZChrvhjTePRp/+PX/rk1MxPD0i29iOpqG0+uTG1bMdUpVuF0+IS7tP3QQTq8HqwcHREimqy2Eyzf2I2Sjj0hO5NykTSuq+oz6bhiuAMIN7ZicjeHIkaPoX7EMI8OnsXZgOZLRacBah3/65kN44eA5LL/0EoRamwXwJJ6RzaTQ3dGJdDKGRCwuaaiddazdgM/llolOMfDJ56WsUQQhh3h9EJ9wepyoc1rgTM8iPXYYHluEEr/I5oPIWZtw5lwU7Y2NyM5MY3BlL4ZOHYfHTcvJgLiLhb0eogYKaRe/F3Z/6CaobAFkMtjlQqJQQSKRltQ5my+IHy1LB1oehuvq5dCeG5sSMHHZil7F/hTMwhCMIZmiGlfGxIUMeHgwmJYLA5TZCeByO1GrqLY1DZu5FqLUVS3D43LLbe93uzDYUCeZ38npKcwVisgWeJis6OjoQCgcxjj1OK1AMFQnXrX2fByNLosIGFG2gO1WCw+bUOT1NOhCO3Nx4CCblG1RCWDkynT1ItzTi7WXX4netRvEpPvcsSN4a/t2ocqz5CSrlspgxG0Iit/ygQ/ib//uHxCZmUY2nVClEMlqcogN2FzO+fF4jXHorIF7m6JIxL84oMdMhGP+DBwcvvQHfArcNMfrhYch+rRKoU5nTyyndRt2qTz5PRFjXkZ60dcO/uZfa01NbSjBjp37T+DVHYcQzZTh9HrFz0T1t21wurzI5os4fOwEAqEwVq3qFY2GjkY/Nl6wHG6niQNILepGMNyKfMmKM6MTSGXSyKYi2DjYh+mRUfR0dssgWiRVxT/d+3PsOTkC+IJYd+UViJeK0mLltCZnEJrr6lDMZTE2MaE8RqnQ5fHIZKtyri+ikM0J3mFUmS5bUXM64Ha54XdYEDKSCFTGEbQlMDM1hWypFSMTFURKFqUBUSzLzAsfQx7TZkMwFEAxw4nPUyKo4/M0Snfmxm0Xo39FO5KxGN4+dgz9AwMYnozhwMGjMByeeWKaIPccPDNs8AdDkiklYjF4fT40NzerjW5TsznMPGLxuByqxW1YZhT8uuYqcHqXnR6ugVaKZychl8ki4GHL04XW5iZMzMwgS83PXE5micip6ezsRFtbO86dOycDdIFQADajBlsqilaPHW4bSzGF0hgkq9HYyWyxav6D3jKKQ2GRAE4g1uq0yhDepkuvgKNlOda/51o0tbWimE1g+4svYHZmRpTO2M1RwqI8sFaRLVi3bj3+8ctfkfcqk03JXlNrwPJB2WXQNlJmiEzrUF0e6f+Ti8KArFXyKR2YjMel00Iej2abMkjMS/tpyr+Fk8Uqq5GSx2LFjr1H3jXU+fuP0v8/n33XgqRPPFtLpuaQSUVRrBnI5OzYd3QEew4eB/V3ecuxXccBLavVCZvDhanILEYmRtHR2ozWlmYEfA70tATQ39+PttZWqb9HR4cRjczKZuVodWR6Ct3tTeJvEQgGUTaA8UgO933/MRw4OSyuaY0rV6JnzSBSnGvJ5STlZNq9vKNdAsfk+ITgKHanA0433cx8Qirj5/I5CtoURG/S6mKQo7uaAz5rHvXOLOylKAKBII6emsPEbBGG048cA474XXBwjIK/LgS9XmRTSQwPnRWAjaSCQKBJ8ISbbtiKgVXtSCfiOHjgIFZf0I98Oo+dO95HNqIHAAAgAElEQVSSlD+ZzshtR6k5AfKoRu4nU9IhAYschJ6eHtnMlNnjZnV5PHC53fIzWn+Vtyk3OP8vnSQZ4VciMfwaJQ/JKeE0KNnmxHzYlWALmkHBFwjI9G8qk5Gfb21txdq1a3H87RPSqfEFvPA4rHDmUmhyWeC0liRosLdjA2v/0ruChi7T5LWZ+AGH81iOtra34Mbb7kQl3Ir2vgsQCAUxN3YOzz75uBxeqqNpwWSKBdGT5ZrrrsdLL7yEJx57TABfBg1hu5p4hrToQOymIEzTdxKyeGQXS/vNzc3JKeZjESTPpFLye2hORolWmmYgJsOWOTdnYNiF09kIwfeloPHuYPiuoPHjb/xt7cr3bIKlGMPoyGlEZmNI5i2weZowGcng2OmzQivWFHGrjfaArKe9ODc2gvHpMaxavRzNobAElpUrVkjHJejjUFcGtmpZ2JoTY5NoamyCz+cRkRpX2I+3T0/iqecO4eEnnhdty2iphOa+XrT19GBoYlxSX+pq0O2sORSUGY7Z2TlksllhezpdzAI8shkYOOQ2I4hpsG6mmJBNyEduSxGOagEuv0dEgiuGG9WcMilK5TKCD1DpygErJs6dxezwmLTl2JEgmOvxBOV53rNlNTav75N5mH379mHlqpVwWux46dXtIpPI8oSBgIxWdaBJ6fbCH6BKVxYzM8oEqKurS2pzStoxOJIop2pxYisQViS1VnXbULIoQzFgDZshsovZXAEBedycKJvx8XI0dapUUVdfJ1kPAxMzGFpEXHjhhRgdHZVBQ5vTgMeoot6woIFSpZzUtSoA0lal0RIH9RYwjcUHlp0HzXOQA2lYsXrjBjSvWI3eiy5Da/cK2GvAyUP7seO1F9VrtgB5kfUj1YTDf1Xc/clP4bOfuQfTU5NSGvH31WQsfh8JXixRStUyXG5li6Gp4Rqr0I6AHJ/PZFLQgYPPKUJR+bxppK10XEUCwTwBfO38Phn646AgO0cWK3YfOLqUabwjbrxrQS5e118bWNaDP/jIzSikxmEYWYTqfLA5vajBh0LZhd/u2I2hM2NweYLUyZaAwRvLYH9eOi1HMBNNYP36zQJWlgppbFy/AoOrulCIz0ob8PSp0zITsmH9Ghw7fhIOnxOziQoOHIngX77xXbR39iBBJmMxh76BQVj8fkRyOQT8ftChMJeKS+3eGKiTmZRMNiMMUW5uKl5VS0WUiaLTUIdYhN2BMolEFcDnsIsLGKdUizZxTgVH5nizCBuQcvfFEoZPnUZ8eESVBUyVaxZ4PD4YNhca68K46sq16O2og6VWxt69e7F8eR+cnhD27T2MWJyuaA7EU8n5jEFvcg5dNYTDsqmZDXDDEmfgYYzG40KF14IxBPt4WzJTYfahvV0pxchSg1kYadjMYBgAmIGEg2GTMckbvYjGxgbRHUnEY/I9DEhbtmzB6PAYMukUPD4nfEYNdTYgKCxQOsGzb0xhYP7eJofEnBB9Z9AQ/xcrFdIccPsCuPr9t8Db2YPuDZvh84aRm4thx8vPY2JkSA6myjLEwETIaLT4pN/rV770JVRkDF5pnOrnkVLCSr4PR/9qUtbNA58mKMrgzPWRconr4fPJ/2OxmPwcgyjXnZ8TwliNZZRD5ox01kNpBWJTFIPSdqQHjh5fChrnCxpbLr6khmIJAacT1125GVsu6UOtlsBcZAKWCqOxH+5QE7JFAy9tP4C3T47C7Q8J2i4cAk5xUnXb6sLRY8fE4HnDhg0IBLwo5zLYtK4fAyt7pc1qsZax7corseO1NxCs88Hhb8ZDj2zH9/7jp2hq60Ihz1ZZDaka0L5qFezhOljFaIetTYJkFZTFQoEm0jYlj0fNCbY3zaBBjIJ+oAQECzRtZuuUjmomIm/QrFr4CEp9ymd3IjU3h3MnT6LGTIGkIIrTUPTGYofdy9vIhb7eHly0rhvdHWE4eCPt3oOe3h4E/A24YPUafP3f7oNhZ22elgMg9HDTbIivNRwIiBYJsw2hSlutaGtrk1YxDzZHw0VTwuRF8KCLu12tJrcw6exih2hYpfRKJlKSbZHMJsrmVdoN5IVgRlp2NDon8galQlEO7qpVq6TdPTc9hXDYL5lXg1GF30aMgm1fSIkm/DEtwGtS3nXnQUouUrMJeNspluxES2c33v/xuzBnONF1wSA8dhemhobwytNPy/CjzMYIK5YzSWUYDhc8pLqnM3j5xRdQLOQEQOfvrvEKkVSgOZVJNGMGRlCYr0sMpSj0ZLEobMhul0DNIMH15c9yLbWOC9eR65tLZeV1cy34PYrzYzr+AXDZ1fMNjYwuBY3zBY2tWy8TapylXIGlwqEtA7ff8VHcdOudCNU3IzE3iZN7nkMxO4uC1Y+SvREDay8SJ7OZ6Wk8+uivsXffbnhdPhH1zRQKOH5qCLA4sG7tBrjsbEfm0b+yB53tDfA5bEhGIuhb3oVUpooHfvoUfvnE02hu7xSGpqVaQ9lmQ6xcRritHZ19feJwzg2bZ49eyFZKhEZuG47O8zTQCoFAKUWDrbRDpHhxSbIUsqNdNruwVZkZEaSsVYqIz8xhYmgI5UwOVKJSIxfK94SqIVbDLe3QmtWOizasQ0+XH91tIbgdTuzcsROdXR344z+6G6FgE/74k3+KZCor3RtuWo1raD8Oqo/V19dLis3ygxueH7SS5E3KD9GUSKfnU2qFiyhFNHWcldo6g05WNj2lAVqV4VLNinQmCb/Ph4aGemmvchydEgLMUjo7u+Dz+RGZmobP44AXRdTbAa9MeP5u0ODzyvDbIvq87pwQBJVAYKeGqRVbr9mGcN8AutZtRFNHl5Dl3nr1Nbx9YD/n0ZUMo1C0VSuV5d7dn/wTfOazf4bI7LRYNOi5Eg26KvDSjnJJcVuo3K6DKTsj7FRxz+bylCV0IJZKSsbFACHPV1HtV5ZnLM2YceRzBSEjaixEBvGoNCdmVRSI4vOVMT41vRQ0zhc0rr/u2lq+kBWtSyp0b7lkK77+zXvx26eewNTYaWy66GIMbNiKHS8+Cur0XXLljTh0cK+Y3axZtwlbLr0M3/vet3Bw7x5h6hEHIO4RjWdw+sywecutgMNpIBzyYNXyLrTW1aG9vQFzsSy+8/2H8NRLr0m3huVHgVOrLheypZLoczoCftS1NKOxuQVunx+5YkE2tFgEmgNblB2kgVKVo/1ihKRowxQHouoYjZnZ9svEE8im80hGo0IKKyTToqtJkRyr2UYl6Ct0Ik7tWp2iBmax2nHZ1kvQUmdFV3sd/B4vdu96C109nbj7E3+IWDyFr371GxgbnxK8hoc4nU4JOKumUK2SFXFTcxPzpmOZwgBBTgc3vgbweDj4eZFNJOhoMk2LJbYL7RJYGHA4ws/HbWxoQi5fkNKFWV5jYz189LednpAuAm9wm92J5uYW6aKMD4/AYSkiYKuh0WWDh2QuC4WTa5JpMCiIoNCiP7oEECtIE9Mw7AZC9WGsu/Ry+HtWof/iywRbSU2P4eWnnpYyiLMhhs0uXRk5oFWgubUNF198CT7/F18UQh3LE90N0t0j6WQYBoqFIhxOp7RQ9evRLE9t8cnXw/KOj881FCsHf0BYp9FoTMoVXb4w2GSoAC/ylIoyL9mdvAfK3W5iamopaJwvaNxx+621VDoutzXHw3/wHz/DyeMn8Dd/8QU4bBV0tIbxyU9/Fjd/+C554371i59g/84X4fe6EKhrxOXbPoS2ji585tN3y0g662K5GTmH4nJhZGxcgkdLczt6ly+H01aDz+PEiv4uLO/tx3fv/yVeePl1kYMj0p7LZkR3U4CrUh6Gy41ELgub1ytdhoaObvhCQWF/kgvA8qNQyqOQywthiDcOZyHcNqfMkGTiccyMjSIZi6BWyAt5yOnyiM9IsVAQ4FBabpJmqPSfr58TnJzKpQqWxXBg21VXwussoKs9hKAvgLNnRrFt29VY1t2Fx594Bnv27Mf4xKwcOKbAnNjka+LIOnkZNDnmhufGZhrNtZSyhKAuOzhmW5EbXG5G8k8I7pqpuMNtZhhZsnGpMl5n1u1uRGMJCZYEVLu7OiW7oFARDy5/R5vThWAwjL7ePkxRLrGYQpPbhnqHBW4yqi1AUYKG+iOQpZllMEtYnGXoFjD5Dv1rBrD+ymvg6lqBlp5+OCpljJ48ggN7dquSIJeTQy9YBjPIag1r12/AyZMn8dIrryKbSc+rwaunXOCEcB14oLlWkv8teh38t25bM3joNSKpK5PJyjr4hO/ikuCsx+3Fl1iCcnYeQxL+BjU1TL+YianJpaBxvqDx1X/869qpU6eEtj0zG8fTz7+Cr3zpy3j++efhpJlNPodiLoPPfv4LCIcCSETOIegGUtEZMQwOtK7GdTffji/93RcwNjoqBCsrcQZhiXLDkcLrESB1ZHRSrAJX9q+AxV5GONyMU6en8eorb4gfCAlI2VxWAE0OktXKeQE0a4YhTEKi7oUy3ccdwoFw+X3whQNobKiXWruQK6CQzyM+M4lsjEzREkqptBxIDrByQpTuZTLJKoJDFYAaFzwwZJPy9hFmq0UyEE5d16QLY8cHbrkBlkoUXa31aGpowsYNm0Uq4OUXnsPzv31eoNUTp0aEgs0DxQMwNTUDzlfw32S00maBaTCDgpIFVLc6D7YYStsV+KdKGo6DL6huZ3IFzEYiEjDIz1DMSGUtSQ6H2+WRIE2pAFLvKbRD7gkPLv0GfL4gNqxbh4nhEZTzcbR4bQgaVZmCZSuXTFQBkQk+6gE5c/MIQd5U7ubzSqvTqOEDt98Bb8cyNKxcg0BjG4qJOex55XnMTUyKdB8BZ/GnJUO2xgnmCi6//Cp8+9v3qi5TIm5KJSg1LpOoOa9zwWAQoijSvESfYuJyjWTC2cQrlDePAjNJfhOJAnZHmL26VDubWQcfx+1V3A3qthTylDxUA4I6uzl5amgpaJwvaDz83/eSbIgTx89iz97D+Oa3f4Bjx47h61//mqTHXGAy74rZDIIeAx983zXYdtUlGDr1NvKlMtZd/iE0NHXgxFsvyLzEb197DaPTUTjdQVH6YntDLAw5h2J1YHRkDMfePoG+FSuweu1GnDw1jAOHDsrQmNggVCn7lxe2Y4UOZiZ7TzuhEU9Xw2BqJJoDcTLpSIS+pATdOKqvJlcVPVgRrRZIPAu3lk2ozdyE3HB8Lm4gch2oxE48pGrzw2H34eO3X4f03LBgCO+76WYs7+3Gvt278Iuf/1SmSsOBekSyVRx8e0jaq/WhoKhnzc5FUSlTxZ3Bh0ZOdJKnITRBXNbnJQECRelMGKDq3yodV/gBMYyJ6Wn5N7M51u28yfl1tpq1LB6H3BobGzE2NopcLiNZG3kxfMyAP4SBgQFMT46jnIyhNWhH0MZ4Qvo7gxzhIg7a8bmVDwjH+CSIMZSKp6pVcSbsELbr1TfeBn/HCnT1D4gswdjoEF566gnU0nkxfMrVaGdRA20W8mVg08WXobm5XbJYmmwlEjHxv1VmzQuzImwva3sJBg1diiy2IFgIGknZ4uI5zJJGWrtqVoXZGv/mY1AzhT+jDcm5JsxK9CyL4DdWYOj0yFLQOF/QePKhe2vsibOTzdmQYs2FL/7N3+Ob3/g3PPPsM/LjIt9XKMhgmLVKJfBlWN3fh3WXXoFLrngvnnr4v9Be55SU/MSZYazdtAXP/PZVnBuZgJMmz4zmvLklANB5zIZjJ85icjoKw+lGXPxRIWCVpOYFpuVFIXfNA2CmVyyDht5QMhVKLMMcRNKqmuQFMFAsbuEtntbUAUTSYbGNVO04TarienCzc7yiYngRCjThgzdtRS4xJrjAe2+4UWT0fv6znyI2Mw6fpYKb3nsT8vDg7//5G2hsbJEuSV1DI6KxOObmZuU1a0Yix8k9Htf8/3W9vjhFZ8XE18wUnXU5cRZmGARCOZsiwHA+LwQolgBcN5YgtWoZsdiceZtmVXlioROeF4ODg4hOT6KUiqI54EDA4Ji9yga1YLG8Fr7fZhYkOAYDL/kM7JpQutBhYNWaQfQOXoiVm7aisaMH5XIBb+14DedOHCcpQ4JOhtmiDJ45kctXcPV1N2Dnrr1489WXxc+GIwNcc6XXoc4q18hud0rHiO8Jfy8GUa6FJmoxc+AfZsK67aqzNE2EY2DVXBf+7r5gUB6ba6l4L4Y8NsscTnVrVujpoeGloHG+oPHcr77JfFimJfnGjkxE0NqxErd95E5899v34bmnnxZQkXMoRLNLQncu4GN33YU/vedzeOqxXyM5cwb1ATt6+3oxOjGN1rZlmJxJ4OiJIcSSaQwPjyjgiSrWTjV3YbP7kM6VMXRuCGfOjsLuCCAWiyv5QLDNSGxDmREJY8+0faSSFzMgke81CT/z6as5K6JbnYJNmI7jelNoYpAoPvGDWYVsVMU65K3LTINy4/yOvMWBnmX92Hb5GhjVBN57/fVo7+jAKy89j727dsJVLWDr+tXYsvlCFK0+fP3+n+LEmVHpFrBU8voDmJmNyOYkQ1FlPgv4hqTVNvrIZOVG1aAg/xZjZ86IsKRhZ8DrRSql5lykYyKHTJULzOqamhispkyNCQacvKwjAwGxlPUDg4hOjsNazKDeY4XbUlb2jzJ/oWfFq6qDxRWm4hqYfanyRISl6a/itOODH/0DhLp60dx3AXz+MBKz09j9ygvIpRKi6MayjOJAxKFEmcxi4Kprr8d9931XLp5YdBbRWExIgxrU1kGDXaZ4XAUU/tFdHA18EwzWOrYMAFwf/tGtbgZAt5v4htpDkoU4HFLOaKYtOTOybiaPhObTXO/jJ5bKk3fEjHcPrL386+/UiJ5zMUWjIZNHJJpF14pB3HTLbXjgu9/Gc5JxWAXpT6bS+MiHP4x7/uxz+NED38cPvv0t9C7rxJ/80YfQv3olDh48hPHxaSzrW41crohwfQN+9cjDyGXzIiJrcVBjg+CiRyZhE6k0nn/hdXj8DaK3UMhnRNBFA1y0g+QbT2Rf1/v6b24ozYdgQKLUv05ldcDgodSG1KoEYKW98EG7BuIwymNE0bd1icCuCpwBDKy9EAOrWvAnd92M5sYm7NzxJra/8TIy0Vk0eWz4xK23wGs36EuGoZk8/uFr98msDssDZk8cXZc2qfAt1Hi2JiBx0/LPAh9jwcBJBwUeeLJW2ZFRN6uyS1QZk5o4ZRYSrmsQ1qe22dS1P9uKvG3XDQwgH50BckmEHDU4RavV1DoxORoM0mKXYApOcB11p8HmsAufo6NnGW788B1wNLSgobtPxKcnTh7D3ldfQbWcR6aQlxkTjv2TMUpCF8HkTZsuxAPf/wHqODOTS2NsfFxJGJqgqw4KXA+yPJllLc7CFN3bgng8Nm8wzu8Rar3HM0+G48/w92UGoUtPBjG+9yxVRAAom5USjx9cX/6/WCzj8JElctd5g8brj/1QvFy5TbhRaKCTThcwNjWHFas34YabP4Sf/9eP8cTjjwp9++YPfAif+tSn8cMfPoAHvnc/vC6v3BylUgLXXHsFrt+2Td683u4eMfJ97c3XUSwSRScgVYXF4RbtDhHvsTthNbz49SPPoEJdSLshnrE6C9A3Lz9HCXpBuudVvhVewQ3Gzg/HqikRKIfRUBtdp/eSUGh8hj1+UyBYgg41IZykHavhMPU11Vos50vw1rdhRf96XHrhCvzl5z6Bo4cP4qnfPIlcMgJLIYO7PnQLmv0u2LkGnKO1hfGrZ9/A4888L2piHO9P5wtoaGiQkkWlzFqkV71OrfWwuGZXrwHzSt0MOrw5+fu5XCQoqaAhVHmm3z6fmCmRm0BLBn6O30t6NUFWTu5uWDsAK13sojPw2mg2TWlBNagmtHEGZwttJjlQ9rvyfgRxGQCqNiuufd8t8LcvQ++a9Qg0t6GUy2LX889h4sRxhOuCmEnEhZMhwDWxJrsDd37sE3jtlVfw5ONPqNLAowBK8il00NCblYeb7wk7J4uZojqzjMej8jVmBqpEUwdfZxr8P7EMrjU/yOrVxDn9vVwf/fw6w6G40VsHlwbWzhs0Xnzw/hqFWZiLE5AjlsDbN5XJYXR8BstWMXB8GE88+kvJHG6/8xP48Y//A//105+IpkW1rG5NAe+qZEhUcesHbsHlWy/FM08+hpGRIdTX+QTTiCdLqNm8aO3swunhIRlkc7sa8fqu/ZicjcDpdksqLMCm2UXQaXrVJAERnGN5Im7fJl3Y4+BQnfI3ZU1fLSpKMjcRH4sbSOMgukzRICl/VwVSKgVunW1IWWBxoGjzYvXAJgyubMBff/4TePShBxGfm4a1nMWW9YPY2N+LWpHaWAp8Ldr8yFiDuOev/l74HYzHqXxeMg0qc09PT89vYLb+5OCTXEQ+g0nmsjnItlUlDAMJg4VkUOy0lEpmKaUVxHhA3BKUCPQxoyN7MlRXZ5oBcdI1K8706wZWo0xJgmwCbqMCenELmKzlCClnWKPQ8YKOiF4P8i2oIO72+7DpPVegc80m9F6wFg6PHzOjw3ju4QdhyaXR09OFobExVKgRy73htMPq8eKjH/0YvvGv/4LI1JQEd6rAa5q8XAbmCDufT82U0J9X6Wnor/Nyo4E2AwAPPf/W5SYvDx0kuKaSObNzBBV4+TW+x7o85N8MNHx84hzyPDCwe/+S3N95g8bLDz9Qs5JKLLqKHOm2iUwd30ROgJ4dncTyVZvx3ps/Io/11BOP4mf/+SPYHErrgOrkbF0Vi2IlpAyROdLeWI9rr3oPVi5rQ1NDAL958nEkknnMJorYcsXVGBhcjT173sL+fUcQSRawY+8BeAMhQbTZTuVBkY4G262s7fOKlEMpOr7h+oDLiDSzCPqBVlSw8UjGoqjC+vbm57khtb+nBtWYcqv0W7mV6VRcNnHFQNnhx8CaTWhtNPD+927Gkb274bRW0dMcxHuvuhwGOz2cYyHYy3WjvqW3Gdfd+gm4A/UIBEnCgnQ5iDF4vX7hlqgbFnKAnHanyBnyUPB7OaClA52aclUdEMIOAqja7ZKtaDCP5ZVkMvS+5e/M2RlaPFD5ClWhSJcKOazo7kZ8+DicKMJt1GAXDxWGOyVEIziBGTTIsxdjSbM84XOQln/R1q1YsWEjmvvXo6mpXQLUySMHsePF5+AmB8fvQ4wKYfSFpwqX241QUwsGB9fgR/d/V6QLOEyXLZQQT8TnBYFlihcVeNxeEzSmhok65MryoSJALLMmrgGDBOePmCIxW+Re0fICXDsGAf1e83sX5lSUNgqDyOIhQf6fP79731Kmcd6g8cIj36mpVNgmhkeUQePBpIcoux3UK5iYnsOy/s1SZ759cKcInETmohgem0YikUM2q0Ak3oIFYgbyOFVYKgW0NwVx8w3XwOcysHvPLuw9fBw33fZR9C5fhR1vbMfU9DTWbr4YX7v3AVSsjvmgoV3adLnAzcxNUKV7vdgmKEtFTT5iwGLdb3M5UMmp6UZd5mgGoLSPTbKUPgzMNFQAkWv3d4NG1YA90Ii+VYPo6/ajoxFwVPJwW2v4wPVXIEDhGvq5Wp0CnLo4JUPuhLsJn/uHr+OFN94Ste1QUN1ofG6K9FCykJwQbn7+KeapnE3fGJKgtGhuSbgreuMTc9GBktkBuQ+0LNSvnWSvVIxKYFVxWBOzI7YizWE9yhi2hALITZ6Fj6Qu8WehlyslElXQ4PFjqSncErZi2X4WPxu70ONtPg9uveNO2MP1aFm9AfXBBiTnojhxcD+OHtglpQ1lC0olqq1bkCHhzu3CygvWIhmP4aXfPoeAxyUj+PlyRdHtTYamZICWqsnMVOCvek80sUtR6nVmobgWzB5Eo1D+5voq02jF7tRZim6/qsyUQ2o1ac3yb4WfuFRGl87g1Tf3LHVP3hE13rUgLz32vZpClCnmywOkevbyZrBnD7I0i5iNRiUb8Xrdos7l9YeRzBSE3zEyPiWgExl/+QLHtpUtgKVaEmtDkrTW9Pfi0ks24dTIKBoaWxGbjWJuZgwuZw1/es+f42vf+r949uU9SGaYTejApYg3In/AEoidlGpBBtfkTWc5Qg0IM5XnS5bbhoNNdqpfKYahTn31UJTGNKQ0IBnD/H1ZQolyONt7Fh5qINjciWW9vehpc2BZgw1GOYdLN63F6uUdcHLOhcELNhn/tllYHlWQhx1vHjqHT3/xyyLg29neLBtTLT6py0WZm6DgD287kyRhzpcodS4eCGVQpDIksVcxAUPyVEQPlRqjxaK0Wvk4pXxefpaSAoJTVKuKoJdJo62hDka1CCM9h4CT3rJUz+LICrkZprkCMx2ul2gIKmxHtDNIALPZMbB5M/o3bkZT7wo0dq8QTdKpM2dxcM8uzE6NoEa+Sl09EomstMKLqKKuqRk33vwB3HfvvWJGTUlFtkOFKSpaoQqXkFkc0yApl1UDiRqcpvgQfxedHeruGBXMlP2loqlrDIyBgO/1fAkq/A3lIK8JYDoYcd24Zn6/0uF49sU3loLG+YLGy4/eX+Mh4WKyJciDxFueQ07zOABRcCL+gprVOFApOqA08GGQmZyaxZFjQ6KFmUkXkCtXUCwxMygIvVmMfiWAFLBh80bcdOMNeGv7q3jf1RfiFz//IT71mc/j5GgMf/dP38e5qbSodBdKdBEvgxW/28b5DwvKpBtxhiFfkMdmOq27JMJbyKoaliCb1MEl1bZUv5PKMvQHMyn9s5oDIIFSUnUlAGO1OOBvbEffqg70d3rR6qxidV8nLt60DhzyDvvqkM7GYS0WQV3uIoOYpYoSo5yrHvf81b/g9b2HJSXv7OgQAJPTtsQMRPeyXBIEn0CvcFkkYDPVJmNU2zqqoMH3RBislLmjnkaBa0D7Sqe0WhUoSHp0VeY9+DczF5/HhaaAB65qEenoFHzWkhDMeDLm287mosjNzDKBawPKG7Jkqoj+hsXnxfqtV8DX2oGLr9gGf7gepWQCh3bvxOjQSVSK5DpAylbySKykcBcLMpLf0NCMf/7qP0sblUGMj08ZDbsAAAWaSURBVEvQm6UYcTSvCCOrkpQBNTqnuiMyrEduCH9/7kETpOb7xt89X1STsXw86YzxMimpTpHohpiPwTXVXTMGFGY4uvNGQFVG55lJ2Wx47c19S0HjfEHjuQfvq2liDNN74hq8ZrjB+eZwsYmTMmjwBqLvJQ8HyxnedETIWe9Wa1acOTuC00PDiMTTctOw7mYbiwxJDpSx9HF6bMhmkrj7jg9h2+Wb8MjDv8CWy66Gp64b6YoXn/mLv8WpoWEYDgrrZOFgNlDlCL5Nht745goARql6YRIqVSi+TpeDw01KGVzwlnzB9Bn5XWVtdQMpgE1jHppcJO5wAk2SGepEU0c3Lr10PXqbrfBXM7j5+mvg5FNUgIb6JiSTc7AyJeFayIRsVQ5d1erF8GwRd33mC8jnS/Kal3Ur1S4N1DHLYUZBYpTKIixSewtONN9uVIGRYKfmowjga1ETr35/EKFQnRwiqoZxvfn4HPaSMXqrBU6UYJRy8Ntr8NooicjJngV7QhUoSSM3zZzYJLWqQT6+3xViOBdcgLVbr0DjspVo6elDwBfA1OgIDmx/HXZLFbG5aZDqzucnR4KWDKlyCTfeeCP27N6Lx554XJWXZdVSVgfaijJFk8xuB4f5mFydPXtW3j9pR3sVe1b5yao5IdVBconnr5DAJEjSX6cq+qlisGTO6MgovcwkKUk/PiZBad0p0/wOfU5273t7KWicL2gw01CaliQ5qdqQ+5cEIi6wxhQIcPKD38OLmGUI+/PKkYxvpLIQSGULOH7yHEbHJpFKZ1AqcrhI0XUZRMg1lENTKqKvvR43ve8a9A+sgSfUAou7Dq9ufwv3/Plfic8qhWHIQjUMp3puiv6YbVHx0Sgo3QrdIiVSKDWvRW1MOThml0UfDBmJNj90Z0A/hgomKmBIELHY0blsOdZd0I2BDhfef9UWNIX9wpDlayIGJGRrkrZqdAyTCXVYahS1ccHqacIXv/J1PE13MRobFYtoqq8X0JJJjb7dOA0qPigyS8L1sc+n2lx3vhYGEsmUKHAsfrOqHg+H6wVrknKmWFACvhJEldmQtVJCg88hZZXfoEQAcRvF8tQfuuzh5cAPrru8RyThOemIZsXNt98Of1sXfO3daGjpkBY4NUhOHtwHo0owPC1ZRipNLkpNJo0rhoEPfvCD+MEDP8L+gwdUYGQmY978BGkZvTR+oXkaipSlsQx+3SagLt30+Lp46BkMKPkoXSVeSNQdyWWlTNGgqO4+Ldbq0BwNyVBMQt9i/GPX3iXlrnfEjN9D7nr0fgFCJaPghhe0XLUf+W9dugjpR8AmRfVWjERlmMM3TMy4RDPSTjMATEzNSdZBeb50UgnTUCQ2kyOYaQe1sazlHGxGBus2DuK6970fDW3LcPLMBD7/l/8H6Vwe2UIWFZkApVUg3cYNGSQTwJBBo0iFcpVVaIBM/GRZyIjhkXr9urbVRDB9SPTn9WZVJYECRSULcbhx1VVXYXmbH1du6MTFFywTPxRlQamG26hF4TAHvEqmKC9LF3qU1hxB/OyJl/CP37xfsgJmEeSycjN7XQ7R12B6rF+/Cg6sxRVIyu/nIUmlEnC4PDJzo4lM8wQ0O4V6zABgqlLx8cQHhXKJNBYq5VDnMeColmUCWDE8VctaLgWT2KUvCLbfGUBY+hhOA42tLbj2lvej4g2iuW8AocZWpOYi2Lv9DcSnJ5FPxeH3u5R+7MyMKJ6xRF01MCiaqN/89/tk0nTx+guQrfwX5DWoy0pphGruhX6NUhpX6ftinxcmkouCAlBkewrZrSzdPt35090yBk6dten3e0G5yykBVmNefB079iy5xp83aLzzG5b+v7QCSyuwtAKLV2CpXlvaD0srsLQC/6sVWAoa/6vlWvrmpRVYWoGloLG0B5ZWYGkF/lcr8P8ATncTxI51FZIAAAAASUVORK5CYII=">
            <a:extLst>
              <a:ext uri="{FF2B5EF4-FFF2-40B4-BE49-F238E27FC236}">
                <a16:creationId xmlns:a16="http://schemas.microsoft.com/office/drawing/2014/main" id="{7C7ABDE5-D9CB-47DA-BA53-3792FC63075B}"/>
              </a:ext>
            </a:extLst>
          </p:cNvPr>
          <p:cNvSpPr>
            <a:spLocks noChangeAspect="1" noChangeArrowheads="1"/>
          </p:cNvSpPr>
          <p:nvPr/>
        </p:nvSpPr>
        <p:spPr bwMode="auto">
          <a:xfrm>
            <a:off x="6629400" y="3276600"/>
            <a:ext cx="11430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Snacks</a:t>
            </a:r>
          </a:p>
        </p:txBody>
      </p:sp>
      <p:sp>
        <p:nvSpPr>
          <p:cNvPr id="3" name="Content Placeholder 2"/>
          <p:cNvSpPr>
            <a:spLocks noGrp="1"/>
          </p:cNvSpPr>
          <p:nvPr>
            <p:ph idx="1"/>
          </p:nvPr>
        </p:nvSpPr>
        <p:spPr/>
        <p:txBody>
          <a:bodyPr/>
          <a:lstStyle/>
          <a:p>
            <a:pPr eaLnBrk="1" hangingPunct="1">
              <a:lnSpc>
                <a:spcPct val="80000"/>
              </a:lnSpc>
            </a:pPr>
            <a:r>
              <a:rPr lang="en-US" altLang="en-US" dirty="0"/>
              <a:t>Snacks are optional.  Each child </a:t>
            </a:r>
            <a:r>
              <a:rPr lang="en-US" altLang="en-US" dirty="0">
                <a:solidFill>
                  <a:srgbClr val="0070C0"/>
                </a:solidFill>
              </a:rPr>
              <a:t>brings their own snacks</a:t>
            </a:r>
            <a:r>
              <a:rPr lang="en-US" altLang="en-US" dirty="0"/>
              <a:t>.  </a:t>
            </a:r>
          </a:p>
          <a:p>
            <a:pPr eaLnBrk="1" hangingPunct="1">
              <a:lnSpc>
                <a:spcPct val="80000"/>
              </a:lnSpc>
            </a:pPr>
            <a:r>
              <a:rPr lang="en-US" altLang="en-US" dirty="0"/>
              <a:t>Snacks will </a:t>
            </a:r>
            <a:r>
              <a:rPr lang="en-US" altLang="en-US" u="sng" dirty="0">
                <a:solidFill>
                  <a:srgbClr val="FF0000"/>
                </a:solidFill>
              </a:rPr>
              <a:t>not</a:t>
            </a:r>
            <a:r>
              <a:rPr lang="en-US" altLang="en-US" dirty="0"/>
              <a:t> be shared.</a:t>
            </a:r>
          </a:p>
          <a:p>
            <a:pPr eaLnBrk="1" hangingPunct="1">
              <a:lnSpc>
                <a:spcPct val="80000"/>
              </a:lnSpc>
            </a:pPr>
            <a:r>
              <a:rPr lang="en-US" altLang="en-US" dirty="0"/>
              <a:t>Students may bring two snacks.  </a:t>
            </a:r>
          </a:p>
          <a:p>
            <a:endParaRPr lang="en-US" dirty="0"/>
          </a:p>
        </p:txBody>
      </p:sp>
      <p:pic>
        <p:nvPicPr>
          <p:cNvPr id="4" name="Picture 3">
            <a:extLst>
              <a:ext uri="{FF2B5EF4-FFF2-40B4-BE49-F238E27FC236}">
                <a16:creationId xmlns:a16="http://schemas.microsoft.com/office/drawing/2014/main" id="{A083712C-0B92-4968-938A-1133A9A06ACA}"/>
              </a:ext>
            </a:extLst>
          </p:cNvPr>
          <p:cNvPicPr>
            <a:picLocks noChangeAspect="1"/>
          </p:cNvPicPr>
          <p:nvPr/>
        </p:nvPicPr>
        <p:blipFill>
          <a:blip r:embed="rId2"/>
          <a:stretch>
            <a:fillRect/>
          </a:stretch>
        </p:blipFill>
        <p:spPr>
          <a:xfrm>
            <a:off x="7299325" y="2969136"/>
            <a:ext cx="3543300" cy="2359838"/>
          </a:xfrm>
          <a:prstGeom prst="rect">
            <a:avLst/>
          </a:prstGeom>
        </p:spPr>
      </p:pic>
      <p:pic>
        <p:nvPicPr>
          <p:cNvPr id="84994" name="Picture 2" descr="Image result for banana transparent">
            <a:extLst>
              <a:ext uri="{FF2B5EF4-FFF2-40B4-BE49-F238E27FC236}">
                <a16:creationId xmlns:a16="http://schemas.microsoft.com/office/drawing/2014/main" id="{FE9E6D3B-2608-41BE-AD17-99019E319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4525056"/>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4025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180000">
            <a:off x="286704" y="325730"/>
            <a:ext cx="4863200" cy="1325563"/>
          </a:xfrm>
        </p:spPr>
        <p:txBody>
          <a:bodyPr>
            <a:normAutofit/>
          </a:bodyPr>
          <a:lstStyle/>
          <a:p>
            <a:r>
              <a:rPr lang="en-US" sz="3200" dirty="0"/>
              <a:t>Friday is Spirit Day!</a:t>
            </a:r>
          </a:p>
        </p:txBody>
      </p:sp>
      <p:sp>
        <p:nvSpPr>
          <p:cNvPr id="3" name="Content Placeholder 2"/>
          <p:cNvSpPr>
            <a:spLocks noGrp="1"/>
          </p:cNvSpPr>
          <p:nvPr>
            <p:ph idx="1"/>
          </p:nvPr>
        </p:nvSpPr>
        <p:spPr/>
        <p:txBody>
          <a:bodyPr/>
          <a:lstStyle/>
          <a:p>
            <a:r>
              <a:rPr lang="en-US" altLang="en-US" dirty="0"/>
              <a:t>Wear your </a:t>
            </a:r>
            <a:r>
              <a:rPr lang="en-US" altLang="en-US" dirty="0" err="1"/>
              <a:t>Basha</a:t>
            </a:r>
            <a:r>
              <a:rPr lang="en-US" altLang="en-US" dirty="0"/>
              <a:t> Bobcat shirt!</a:t>
            </a:r>
          </a:p>
          <a:p>
            <a:r>
              <a:rPr lang="en-US" altLang="en-US" dirty="0"/>
              <a:t>Or, you may wear </a:t>
            </a:r>
            <a:r>
              <a:rPr lang="en-US" altLang="en-US" dirty="0" err="1"/>
              <a:t>Basha</a:t>
            </a:r>
            <a:r>
              <a:rPr lang="en-US" altLang="en-US" dirty="0"/>
              <a:t> colored clothes (navy blue and tan) to show your spirit.</a:t>
            </a:r>
          </a:p>
          <a:p>
            <a:endParaRPr lang="en-US" dirty="0"/>
          </a:p>
        </p:txBody>
      </p:sp>
      <p:pic>
        <p:nvPicPr>
          <p:cNvPr id="4" name="Picture 3"/>
          <p:cNvPicPr>
            <a:picLocks noChangeAspect="1"/>
          </p:cNvPicPr>
          <p:nvPr/>
        </p:nvPicPr>
        <p:blipFill>
          <a:blip r:embed="rId2"/>
          <a:stretch>
            <a:fillRect/>
          </a:stretch>
        </p:blipFill>
        <p:spPr>
          <a:xfrm>
            <a:off x="3807382" y="3362224"/>
            <a:ext cx="4577235" cy="3008450"/>
          </a:xfrm>
          <a:prstGeom prst="rect">
            <a:avLst/>
          </a:prstGeom>
        </p:spPr>
      </p:pic>
    </p:spTree>
    <p:extLst>
      <p:ext uri="{BB962C8B-B14F-4D97-AF65-F5344CB8AC3E}">
        <p14:creationId xmlns:p14="http://schemas.microsoft.com/office/powerpoint/2010/main" val="3660354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C0881AE1-EB11-4CCC-8CF4-818F2B9F0CA1}"/>
              </a:ext>
            </a:extLst>
          </p:cNvPr>
          <p:cNvSpPr>
            <a:spLocks noGrp="1"/>
          </p:cNvSpPr>
          <p:nvPr>
            <p:ph type="title"/>
          </p:nvPr>
        </p:nvSpPr>
        <p:spPr/>
        <p:txBody>
          <a:bodyPr/>
          <a:lstStyle/>
          <a:p>
            <a:r>
              <a:rPr lang="en-US" altLang="en-US">
                <a:latin typeface="Comic Sans MS" panose="030F0702030302020204" pitchFamily="66" charset="0"/>
              </a:rPr>
              <a:t>Field Trip Information</a:t>
            </a:r>
          </a:p>
        </p:txBody>
      </p:sp>
      <p:sp>
        <p:nvSpPr>
          <p:cNvPr id="51203" name="Content Placeholder 2">
            <a:extLst>
              <a:ext uri="{FF2B5EF4-FFF2-40B4-BE49-F238E27FC236}">
                <a16:creationId xmlns:a16="http://schemas.microsoft.com/office/drawing/2014/main" id="{349F3E4C-9775-452B-B918-39309F7558C2}"/>
              </a:ext>
            </a:extLst>
          </p:cNvPr>
          <p:cNvSpPr>
            <a:spLocks noGrp="1"/>
          </p:cNvSpPr>
          <p:nvPr>
            <p:ph idx="1"/>
          </p:nvPr>
        </p:nvSpPr>
        <p:spPr/>
        <p:txBody>
          <a:bodyPr/>
          <a:lstStyle/>
          <a:p>
            <a:pPr marL="839788" lvl="1" indent="-342900">
              <a:lnSpc>
                <a:spcPct val="110000"/>
              </a:lnSpc>
            </a:pPr>
            <a:r>
              <a:rPr lang="en-US" altLang="en-US" sz="2000" dirty="0">
                <a:latin typeface="Comic Sans MS" panose="030F0702030302020204" pitchFamily="66" charset="0"/>
              </a:rPr>
              <a:t>Field Trips- Tax Credit Donation</a:t>
            </a:r>
            <a:r>
              <a:rPr lang="en-US" altLang="en-US" sz="1800" dirty="0"/>
              <a:t>.</a:t>
            </a:r>
            <a:r>
              <a:rPr lang="en-US" altLang="en-US" sz="2200" dirty="0"/>
              <a:t> </a:t>
            </a:r>
            <a:r>
              <a:rPr lang="en-US" altLang="en-US" sz="1800" dirty="0"/>
              <a:t>In order to have these learning experiences we are encouraging tax credit donations be made to 3</a:t>
            </a:r>
            <a:r>
              <a:rPr lang="en-US" altLang="en-US" sz="1800" baseline="30000" dirty="0"/>
              <a:t>rd</a:t>
            </a:r>
            <a:r>
              <a:rPr lang="en-US" altLang="en-US" sz="1800" dirty="0"/>
              <a:t> grade.  We can’t do it without you! </a:t>
            </a:r>
          </a:p>
          <a:p>
            <a:pPr marL="1182688" lvl="2">
              <a:lnSpc>
                <a:spcPct val="110000"/>
              </a:lnSpc>
            </a:pPr>
            <a:r>
              <a:rPr lang="en-US" altLang="en-US" sz="1800" dirty="0"/>
              <a:t>$400 per couple, $200 single</a:t>
            </a:r>
            <a:endParaRPr lang="en-US" altLang="en-US" sz="2800" dirty="0">
              <a:latin typeface="Comic Sans MS" panose="030F0702030302020204" pitchFamily="66" charset="0"/>
            </a:endParaRPr>
          </a:p>
          <a:p>
            <a:pPr marL="725488" lvl="1">
              <a:lnSpc>
                <a:spcPct val="110000"/>
              </a:lnSpc>
            </a:pPr>
            <a:r>
              <a:rPr lang="en-US" altLang="en-US" b="1" dirty="0">
                <a:latin typeface="Comic Sans MS" panose="030F0702030302020204" pitchFamily="66" charset="0"/>
              </a:rPr>
              <a:t>Field Trip fees will be paid on Infinite Campus</a:t>
            </a:r>
          </a:p>
          <a:p>
            <a:pPr marL="0" indent="0">
              <a:buNone/>
            </a:pPr>
            <a:endParaRPr lang="en-US" altLang="en-US" sz="2000" b="1" dirty="0">
              <a:latin typeface="Comic Sans MS" panose="030F0702030302020204" pitchFamily="66" charset="0"/>
            </a:endParaRPr>
          </a:p>
          <a:p>
            <a:pPr>
              <a:buFontTx/>
              <a:buNone/>
            </a:pPr>
            <a:endParaRPr lang="en-US" altLang="en-US" dirty="0"/>
          </a:p>
          <a:p>
            <a:pPr>
              <a:buFontTx/>
              <a:buNone/>
            </a:pPr>
            <a:endParaRPr lang="en-US" altLang="en-US" dirty="0"/>
          </a:p>
        </p:txBody>
      </p:sp>
      <p:pic>
        <p:nvPicPr>
          <p:cNvPr id="51204" name="Picture 1">
            <a:extLst>
              <a:ext uri="{FF2B5EF4-FFF2-40B4-BE49-F238E27FC236}">
                <a16:creationId xmlns:a16="http://schemas.microsoft.com/office/drawing/2014/main" id="{CC992F10-B191-4652-8CD8-6AA3341952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7095" y="3803826"/>
            <a:ext cx="4637809" cy="291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rot="21168334">
            <a:off x="-2908" y="108775"/>
            <a:ext cx="6870700" cy="1600200"/>
          </a:xfrm>
        </p:spPr>
        <p:txBody>
          <a:bodyPr>
            <a:normAutofit/>
          </a:bodyPr>
          <a:lstStyle/>
          <a:p>
            <a:pPr eaLnBrk="1" hangingPunct="1"/>
            <a:r>
              <a:rPr lang="en-US" altLang="en-US" sz="3200" dirty="0"/>
              <a:t>Need to Reach Me?</a:t>
            </a:r>
          </a:p>
        </p:txBody>
      </p:sp>
      <p:sp>
        <p:nvSpPr>
          <p:cNvPr id="25603" name="Rectangle 3"/>
          <p:cNvSpPr>
            <a:spLocks noGrp="1" noChangeArrowheads="1"/>
          </p:cNvSpPr>
          <p:nvPr>
            <p:ph idx="1"/>
          </p:nvPr>
        </p:nvSpPr>
        <p:spPr>
          <a:xfrm>
            <a:off x="2719351" y="2302287"/>
            <a:ext cx="8001000" cy="3657600"/>
          </a:xfrm>
        </p:spPr>
        <p:txBody>
          <a:bodyPr/>
          <a:lstStyle/>
          <a:p>
            <a:pPr eaLnBrk="1" hangingPunct="1"/>
            <a:r>
              <a:rPr lang="en-US" altLang="en-US" dirty="0"/>
              <a:t>480-883-4410</a:t>
            </a:r>
          </a:p>
          <a:p>
            <a:pPr eaLnBrk="1" hangingPunct="1"/>
            <a:r>
              <a:rPr lang="en-US" altLang="en-US" dirty="0"/>
              <a:t>Sears.daryl@cusd80.com (best way to reach me)</a:t>
            </a:r>
          </a:p>
          <a:p>
            <a:pPr eaLnBrk="1" hangingPunct="1"/>
            <a:r>
              <a:rPr lang="en-US" altLang="en-US" dirty="0"/>
              <a:t>I usually send my weekly newsletter by e-mail on Friday.</a:t>
            </a:r>
          </a:p>
          <a:p>
            <a:pPr eaLnBrk="1" hangingPunct="1"/>
            <a:r>
              <a:rPr lang="en-US" altLang="en-US" dirty="0"/>
              <a:t>You can also find it on my website located on the </a:t>
            </a:r>
            <a:r>
              <a:rPr lang="en-US" altLang="en-US" dirty="0" err="1"/>
              <a:t>Basha</a:t>
            </a:r>
            <a:r>
              <a:rPr lang="en-US" altLang="en-US" dirty="0"/>
              <a:t> Elementary School website.</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3</a:t>
            </a:fld>
            <a:endParaRPr lang="en-US" noProof="0" dirty="0"/>
          </a:p>
        </p:txBody>
      </p:sp>
      <p:sp>
        <p:nvSpPr>
          <p:cNvPr id="4" name="Title 3"/>
          <p:cNvSpPr>
            <a:spLocks noGrp="1"/>
          </p:cNvSpPr>
          <p:nvPr>
            <p:ph type="title"/>
          </p:nvPr>
        </p:nvSpPr>
        <p:spPr/>
        <p:txBody>
          <a:bodyPr/>
          <a:lstStyle/>
          <a:p>
            <a:r>
              <a:rPr lang="en-US" dirty="0"/>
              <a:t>Mrs. Sears’ Family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587" y="1645920"/>
            <a:ext cx="1982155" cy="29652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4413" y="1017272"/>
            <a:ext cx="1962683" cy="349096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598398" y="2085636"/>
            <a:ext cx="4685261" cy="361258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4058" y="4963884"/>
            <a:ext cx="1920755" cy="156754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470" y="2161907"/>
            <a:ext cx="1938497" cy="2164751"/>
          </a:xfrm>
          <a:prstGeom prst="rect">
            <a:avLst/>
          </a:prstGeom>
        </p:spPr>
      </p:pic>
      <p:sp>
        <p:nvSpPr>
          <p:cNvPr id="2" name="TextBox 1">
            <a:extLst>
              <a:ext uri="{FF2B5EF4-FFF2-40B4-BE49-F238E27FC236}">
                <a16:creationId xmlns:a16="http://schemas.microsoft.com/office/drawing/2014/main" id="{4AD518E3-23D4-D01F-D552-0812C982269C}"/>
              </a:ext>
            </a:extLst>
          </p:cNvPr>
          <p:cNvSpPr txBox="1"/>
          <p:nvPr/>
        </p:nvSpPr>
        <p:spPr>
          <a:xfrm>
            <a:off x="9824413" y="4963884"/>
            <a:ext cx="1962683" cy="369332"/>
          </a:xfrm>
          <a:prstGeom prst="rect">
            <a:avLst/>
          </a:prstGeom>
          <a:noFill/>
        </p:spPr>
        <p:txBody>
          <a:bodyPr wrap="square" rtlCol="0">
            <a:spAutoFit/>
          </a:bodyPr>
          <a:lstStyle/>
          <a:p>
            <a:r>
              <a:rPr lang="en-US" dirty="0" err="1"/>
              <a:t>Skamper</a:t>
            </a:r>
            <a:endParaRPr lang="en-US" dirty="0"/>
          </a:p>
        </p:txBody>
      </p:sp>
      <p:sp>
        <p:nvSpPr>
          <p:cNvPr id="5" name="TextBox 4">
            <a:extLst>
              <a:ext uri="{FF2B5EF4-FFF2-40B4-BE49-F238E27FC236}">
                <a16:creationId xmlns:a16="http://schemas.microsoft.com/office/drawing/2014/main" id="{CB9516B6-69CE-1145-15D1-EFC377673A32}"/>
              </a:ext>
            </a:extLst>
          </p:cNvPr>
          <p:cNvSpPr txBox="1"/>
          <p:nvPr/>
        </p:nvSpPr>
        <p:spPr>
          <a:xfrm>
            <a:off x="5821155" y="6310949"/>
            <a:ext cx="2926165" cy="369332"/>
          </a:xfrm>
          <a:prstGeom prst="rect">
            <a:avLst/>
          </a:prstGeom>
          <a:noFill/>
        </p:spPr>
        <p:txBody>
          <a:bodyPr wrap="square" rtlCol="0">
            <a:spAutoFit/>
          </a:bodyPr>
          <a:lstStyle/>
          <a:p>
            <a:r>
              <a:rPr lang="en-US" dirty="0"/>
              <a:t>Emily and Ryan</a:t>
            </a:r>
          </a:p>
        </p:txBody>
      </p:sp>
    </p:spTree>
    <p:extLst>
      <p:ext uri="{BB962C8B-B14F-4D97-AF65-F5344CB8AC3E}">
        <p14:creationId xmlns:p14="http://schemas.microsoft.com/office/powerpoint/2010/main" val="1975250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A5F7AB2-D22C-4B7F-BA14-6CF926BC3812}"/>
              </a:ext>
            </a:extLst>
          </p:cNvPr>
          <p:cNvSpPr>
            <a:spLocks noGrp="1" noChangeArrowheads="1"/>
          </p:cNvSpPr>
          <p:nvPr>
            <p:ph type="title"/>
          </p:nvPr>
        </p:nvSpPr>
        <p:spPr>
          <a:xfrm rot="21202283">
            <a:off x="34210" y="393243"/>
            <a:ext cx="6870700" cy="990600"/>
          </a:xfrm>
        </p:spPr>
        <p:txBody>
          <a:bodyPr>
            <a:normAutofit/>
          </a:bodyPr>
          <a:lstStyle/>
          <a:p>
            <a:pPr eaLnBrk="1" hangingPunct="1"/>
            <a:r>
              <a:rPr lang="en-US" altLang="en-US" sz="3600" dirty="0">
                <a:latin typeface="Comic Sans MS" panose="030F0702030302020204" pitchFamily="66" charset="0"/>
              </a:rPr>
              <a:t>General School Info</a:t>
            </a:r>
          </a:p>
        </p:txBody>
      </p:sp>
      <p:sp>
        <p:nvSpPr>
          <p:cNvPr id="15363" name="Rectangle 4">
            <a:extLst>
              <a:ext uri="{FF2B5EF4-FFF2-40B4-BE49-F238E27FC236}">
                <a16:creationId xmlns:a16="http://schemas.microsoft.com/office/drawing/2014/main" id="{C0A54F7F-62DC-49B6-A99B-1C867ECD022E}"/>
              </a:ext>
            </a:extLst>
          </p:cNvPr>
          <p:cNvSpPr>
            <a:spLocks noChangeArrowheads="1"/>
          </p:cNvSpPr>
          <p:nvPr/>
        </p:nvSpPr>
        <p:spPr bwMode="auto">
          <a:xfrm>
            <a:off x="2752725" y="1738313"/>
            <a:ext cx="7315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panose="020B0604020202020204" pitchFamily="34" charset="0"/>
              </a:defRPr>
            </a:lvl1pPr>
            <a:lvl2pPr marL="990600" indent="-5334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dirty="0">
                <a:latin typeface="Comic Sans MS" panose="030F0702030302020204" pitchFamily="66" charset="0"/>
              </a:rPr>
              <a:t>School Begins at 8:25 </a:t>
            </a:r>
          </a:p>
          <a:p>
            <a:pPr eaLnBrk="1" hangingPunct="1">
              <a:spcBef>
                <a:spcPct val="0"/>
              </a:spcBef>
              <a:buFontTx/>
              <a:buNone/>
            </a:pPr>
            <a:r>
              <a:rPr lang="en-US" altLang="en-US" sz="3600" dirty="0">
                <a:latin typeface="Comic Sans MS" panose="030F0702030302020204" pitchFamily="66" charset="0"/>
              </a:rPr>
              <a:t>Drop Off @ 8:05 – 8:20</a:t>
            </a:r>
          </a:p>
          <a:p>
            <a:pPr eaLnBrk="1" hangingPunct="1">
              <a:spcBef>
                <a:spcPct val="0"/>
              </a:spcBef>
              <a:buFontTx/>
              <a:buNone/>
            </a:pPr>
            <a:r>
              <a:rPr lang="en-US" altLang="en-US" sz="3600" dirty="0">
                <a:latin typeface="Comic Sans MS" panose="030F0702030302020204" pitchFamily="66" charset="0"/>
              </a:rPr>
              <a:t>Dismisses at 3:00</a:t>
            </a:r>
          </a:p>
          <a:p>
            <a:pPr eaLnBrk="1" hangingPunct="1">
              <a:spcBef>
                <a:spcPct val="0"/>
              </a:spcBef>
              <a:buFontTx/>
              <a:buNone/>
            </a:pPr>
            <a:r>
              <a:rPr lang="en-US" altLang="en-US" sz="3600" dirty="0">
                <a:latin typeface="Comic Sans MS" panose="030F0702030302020204" pitchFamily="66" charset="0"/>
              </a:rPr>
              <a:t>Online- Infinite Campus:  </a:t>
            </a:r>
          </a:p>
          <a:p>
            <a:pPr eaLnBrk="1" hangingPunct="1">
              <a:spcBef>
                <a:spcPct val="0"/>
              </a:spcBef>
              <a:buFontTx/>
              <a:buNone/>
            </a:pPr>
            <a:r>
              <a:rPr lang="en-US" altLang="en-US" sz="3600" dirty="0">
                <a:latin typeface="Comic Sans MS" panose="030F0702030302020204" pitchFamily="66" charset="0"/>
              </a:rPr>
              <a:t>	</a:t>
            </a:r>
            <a:r>
              <a:rPr lang="en-US" altLang="en-US" sz="2800" dirty="0">
                <a:latin typeface="Comic Sans MS" panose="030F0702030302020204" pitchFamily="66" charset="0"/>
              </a:rPr>
              <a:t>report cards, progress reports, updates from office</a:t>
            </a:r>
          </a:p>
          <a:p>
            <a:pPr eaLnBrk="1" hangingPunct="1">
              <a:spcBef>
                <a:spcPct val="0"/>
              </a:spcBef>
              <a:buFontTx/>
              <a:buNone/>
            </a:pPr>
            <a:r>
              <a:rPr lang="en-US" altLang="en-US" sz="3600" dirty="0">
                <a:latin typeface="Comic Sans MS" panose="030F0702030302020204" pitchFamily="66" charset="0"/>
              </a:rPr>
              <a:t>School/class website</a:t>
            </a:r>
          </a:p>
          <a:p>
            <a:pPr eaLnBrk="1" hangingPunct="1">
              <a:spcBef>
                <a:spcPct val="0"/>
              </a:spcBef>
              <a:buFontTx/>
              <a:buNone/>
            </a:pPr>
            <a:r>
              <a:rPr lang="en-US" altLang="en-US" sz="3600" dirty="0">
                <a:latin typeface="Comic Sans MS" panose="030F0702030302020204" pitchFamily="66" charset="0"/>
              </a:rPr>
              <a:t>Bi-Weekly Newsletters via email</a:t>
            </a:r>
            <a:endParaRPr lang="en-US" altLang="en-US" sz="2800" dirty="0">
              <a:latin typeface="Comic Sans MS" panose="030F0702030302020204" pitchFamily="66" charset="0"/>
            </a:endParaRPr>
          </a:p>
          <a:p>
            <a:pPr eaLnBrk="1" hangingPunct="1">
              <a:spcBef>
                <a:spcPct val="0"/>
              </a:spcBef>
              <a:buFontTx/>
              <a:buNone/>
            </a:pPr>
            <a:endParaRPr lang="en-US" altLang="en-US" sz="3600" dirty="0">
              <a:latin typeface="Comic Sans MS" panose="030F0702030302020204" pitchFamily="66" charset="0"/>
            </a:endParaRPr>
          </a:p>
          <a:p>
            <a:pPr lvl="1" eaLnBrk="1" hangingPunct="1">
              <a:spcBef>
                <a:spcPct val="0"/>
              </a:spcBef>
              <a:buFontTx/>
              <a:buNone/>
            </a:pPr>
            <a:r>
              <a:rPr lang="en-US" altLang="en-US" sz="1800" dirty="0"/>
              <a:t> </a:t>
            </a:r>
          </a:p>
        </p:txBody>
      </p:sp>
      <p:pic>
        <p:nvPicPr>
          <p:cNvPr id="15365" name="Picture 5" descr="Image result for school bell moving animation">
            <a:extLst>
              <a:ext uri="{FF2B5EF4-FFF2-40B4-BE49-F238E27FC236}">
                <a16:creationId xmlns:a16="http://schemas.microsoft.com/office/drawing/2014/main" id="{64F1419D-3EF5-48C4-A257-B1AD3F032D4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475909">
            <a:off x="9084742" y="888543"/>
            <a:ext cx="1966365" cy="1157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376E6B2-C2D8-46E9-8E88-D328BFFD6D16}"/>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Lunch</a:t>
            </a:r>
          </a:p>
        </p:txBody>
      </p:sp>
      <p:sp>
        <p:nvSpPr>
          <p:cNvPr id="33795" name="Rectangle 3">
            <a:extLst>
              <a:ext uri="{FF2B5EF4-FFF2-40B4-BE49-F238E27FC236}">
                <a16:creationId xmlns:a16="http://schemas.microsoft.com/office/drawing/2014/main" id="{0C2CF7E4-1D2F-4B0E-921F-7ADB8AB1955B}"/>
              </a:ext>
            </a:extLst>
          </p:cNvPr>
          <p:cNvSpPr>
            <a:spLocks noGrp="1" noChangeArrowheads="1"/>
          </p:cNvSpPr>
          <p:nvPr>
            <p:ph type="body" sz="half" idx="1"/>
          </p:nvPr>
        </p:nvSpPr>
        <p:spPr>
          <a:xfrm>
            <a:off x="1981200" y="1605435"/>
            <a:ext cx="3771900" cy="3423765"/>
          </a:xfrm>
        </p:spPr>
        <p:txBody>
          <a:bodyPr>
            <a:normAutofit fontScale="92500" lnSpcReduction="10000"/>
          </a:bodyPr>
          <a:lstStyle/>
          <a:p>
            <a:pPr algn="ctr" eaLnBrk="1" hangingPunct="1">
              <a:buFontTx/>
              <a:buNone/>
            </a:pPr>
            <a:r>
              <a:rPr lang="en-US" altLang="en-US" dirty="0">
                <a:latin typeface="Comic Sans MS" panose="030F0702030302020204" pitchFamily="66" charset="0"/>
              </a:rPr>
              <a:t>Our lunch time is 11:30-12:10</a:t>
            </a:r>
          </a:p>
          <a:p>
            <a:pPr algn="ctr" eaLnBrk="1" hangingPunct="1">
              <a:buFontTx/>
              <a:buNone/>
            </a:pPr>
            <a:endParaRPr lang="en-US" altLang="en-US" dirty="0">
              <a:latin typeface="Comic Sans MS" panose="030F0702030302020204" pitchFamily="66" charset="0"/>
            </a:endParaRPr>
          </a:p>
          <a:p>
            <a:pPr algn="ctr" eaLnBrk="1" hangingPunct="1">
              <a:buFontTx/>
              <a:buNone/>
            </a:pPr>
            <a:r>
              <a:rPr lang="en-US" altLang="en-US" dirty="0">
                <a:latin typeface="Comic Sans MS" panose="030F0702030302020204" pitchFamily="66" charset="0"/>
              </a:rPr>
              <a:t>Students have recess first. </a:t>
            </a:r>
          </a:p>
          <a:p>
            <a:pPr algn="ctr" eaLnBrk="1" hangingPunct="1">
              <a:buFontTx/>
              <a:buNone/>
            </a:pPr>
            <a:endParaRPr lang="en-US" altLang="en-US" dirty="0">
              <a:latin typeface="Comic Sans MS" panose="030F0702030302020204" pitchFamily="66" charset="0"/>
            </a:endParaRPr>
          </a:p>
          <a:p>
            <a:pPr algn="ctr" eaLnBrk="1" hangingPunct="1">
              <a:buFontTx/>
              <a:buNone/>
            </a:pPr>
            <a:r>
              <a:rPr lang="en-US" altLang="en-US" dirty="0">
                <a:latin typeface="Comic Sans MS" panose="030F0702030302020204" pitchFamily="66" charset="0"/>
              </a:rPr>
              <a:t>11:50 is when they enter MPR to eat.                </a:t>
            </a:r>
          </a:p>
        </p:txBody>
      </p:sp>
      <p:pic>
        <p:nvPicPr>
          <p:cNvPr id="33796" name="Picture 6" descr="C:\Users\Joe\AppData\Local\Microsoft\Windows\Temporary Internet Files\Content.IE5\0IH5JELS\MC900384014[1].wmf">
            <a:extLst>
              <a:ext uri="{FF2B5EF4-FFF2-40B4-BE49-F238E27FC236}">
                <a16:creationId xmlns:a16="http://schemas.microsoft.com/office/drawing/2014/main" id="{87568DE6-A52C-4A33-BB5B-7064BD8C6337}"/>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477000" y="1447801"/>
            <a:ext cx="2374900" cy="2397125"/>
          </a:xfrm>
          <a:noFill/>
        </p:spPr>
      </p:pic>
    </p:spTree>
    <p:extLst>
      <p:ext uri="{BB962C8B-B14F-4D97-AF65-F5344CB8AC3E}">
        <p14:creationId xmlns:p14="http://schemas.microsoft.com/office/powerpoint/2010/main" val="899731770"/>
      </p:ext>
    </p:extLst>
  </p:cSld>
  <p:clrMapOvr>
    <a:masterClrMapping/>
  </p:clrMapOvr>
  <p:transition spd="slow">
    <p:checker/>
    <p:sndAc>
      <p:stSnd>
        <p:snd r:embed="rId3" name="cashreg.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AF8B4E5-A82B-481C-98B6-60A1181B5DF8}"/>
              </a:ext>
            </a:extLst>
          </p:cNvPr>
          <p:cNvSpPr>
            <a:spLocks noGrp="1"/>
          </p:cNvSpPr>
          <p:nvPr>
            <p:ph type="title"/>
          </p:nvPr>
        </p:nvSpPr>
        <p:spPr/>
        <p:txBody>
          <a:bodyPr/>
          <a:lstStyle/>
          <a:p>
            <a:r>
              <a:rPr lang="en-US" altLang="en-US"/>
              <a:t>Curriculum Overview</a:t>
            </a:r>
          </a:p>
        </p:txBody>
      </p:sp>
      <p:sp>
        <p:nvSpPr>
          <p:cNvPr id="3" name="Content Placeholder 2">
            <a:extLst>
              <a:ext uri="{FF2B5EF4-FFF2-40B4-BE49-F238E27FC236}">
                <a16:creationId xmlns:a16="http://schemas.microsoft.com/office/drawing/2014/main" id="{39328211-2A74-4CBC-8A4F-B98938C87D1F}"/>
              </a:ext>
            </a:extLst>
          </p:cNvPr>
          <p:cNvSpPr>
            <a:spLocks noGrp="1"/>
          </p:cNvSpPr>
          <p:nvPr>
            <p:ph idx="1"/>
          </p:nvPr>
        </p:nvSpPr>
        <p:spPr>
          <a:xfrm>
            <a:off x="2209800" y="1828800"/>
            <a:ext cx="7696200" cy="4038600"/>
          </a:xfrm>
        </p:spPr>
        <p:txBody>
          <a:bodyPr/>
          <a:lstStyle/>
          <a:p>
            <a:pPr eaLnBrk="1" hangingPunct="1">
              <a:defRPr/>
            </a:pPr>
            <a:r>
              <a:rPr lang="en-US" dirty="0"/>
              <a:t>Standards-based curriculum &amp; instruction:</a:t>
            </a:r>
          </a:p>
          <a:p>
            <a:pPr marL="0" indent="0" algn="ctr">
              <a:buNone/>
              <a:defRPr/>
            </a:pPr>
            <a:r>
              <a:rPr lang="en-US" dirty="0"/>
              <a:t>                   -Arizona College and Career Readiness Standards</a:t>
            </a:r>
          </a:p>
          <a:p>
            <a:pPr marL="0" indent="0" algn="ctr">
              <a:buNone/>
              <a:defRPr/>
            </a:pPr>
            <a:r>
              <a:rPr lang="en-US" dirty="0"/>
              <a:t>  </a:t>
            </a:r>
            <a:r>
              <a:rPr lang="en-US" i="1" dirty="0">
                <a:solidFill>
                  <a:srgbClr val="0062AC"/>
                </a:solidFill>
              </a:rPr>
              <a:t>Visit CUSD or the AZ Dept. of Education website to view standards</a:t>
            </a:r>
          </a:p>
          <a:p>
            <a:pPr eaLnBrk="1" hangingPunct="1">
              <a:defRPr/>
            </a:pPr>
            <a:r>
              <a:rPr lang="en-US" dirty="0"/>
              <a:t>Assessment:  AASA Spring State Assessment</a:t>
            </a:r>
          </a:p>
          <a:p>
            <a:pPr>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9D720FA-369F-46BA-A81C-2AFE84D5D231}"/>
              </a:ext>
            </a:extLst>
          </p:cNvPr>
          <p:cNvSpPr>
            <a:spLocks noGrp="1" noChangeArrowheads="1"/>
          </p:cNvSpPr>
          <p:nvPr>
            <p:ph type="title"/>
          </p:nvPr>
        </p:nvSpPr>
        <p:spPr>
          <a:xfrm>
            <a:off x="2209800" y="152400"/>
            <a:ext cx="6870700" cy="838200"/>
          </a:xfrm>
        </p:spPr>
        <p:txBody>
          <a:bodyPr/>
          <a:lstStyle/>
          <a:p>
            <a:pPr eaLnBrk="1" hangingPunct="1"/>
            <a:r>
              <a:rPr lang="en-US" altLang="en-US">
                <a:latin typeface="Comic Sans MS" panose="030F0702030302020204" pitchFamily="66" charset="0"/>
              </a:rPr>
              <a:t>ELA- </a:t>
            </a:r>
            <a:r>
              <a:rPr lang="en-US" altLang="en-US" sz="3200">
                <a:latin typeface="Comic Sans MS" panose="030F0702030302020204" pitchFamily="66" charset="0"/>
              </a:rPr>
              <a:t>English Language Arts</a:t>
            </a:r>
          </a:p>
        </p:txBody>
      </p:sp>
      <p:sp>
        <p:nvSpPr>
          <p:cNvPr id="10243" name="Rectangle 3">
            <a:extLst>
              <a:ext uri="{FF2B5EF4-FFF2-40B4-BE49-F238E27FC236}">
                <a16:creationId xmlns:a16="http://schemas.microsoft.com/office/drawing/2014/main" id="{80F0C5C5-6E77-4D88-8E04-C1A2E7CBDED9}"/>
              </a:ext>
            </a:extLst>
          </p:cNvPr>
          <p:cNvSpPr>
            <a:spLocks noGrp="1" noChangeArrowheads="1"/>
          </p:cNvSpPr>
          <p:nvPr>
            <p:ph type="body" sz="half" idx="1"/>
          </p:nvPr>
        </p:nvSpPr>
        <p:spPr>
          <a:xfrm>
            <a:off x="2209800" y="990600"/>
            <a:ext cx="8001000" cy="4953000"/>
          </a:xfrm>
        </p:spPr>
        <p:txBody>
          <a:bodyPr/>
          <a:lstStyle/>
          <a:p>
            <a:pPr marL="0" indent="0">
              <a:buNone/>
              <a:defRPr/>
            </a:pPr>
            <a:r>
              <a:rPr lang="en-US" sz="1800" dirty="0">
                <a:latin typeface="Comic Sans MS" pitchFamily="66" charset="0"/>
              </a:rPr>
              <a:t>	</a:t>
            </a:r>
            <a:endParaRPr lang="en-US" sz="2000" b="1" dirty="0"/>
          </a:p>
          <a:p>
            <a:pPr eaLnBrk="1" hangingPunct="1">
              <a:defRPr/>
            </a:pPr>
            <a:r>
              <a:rPr lang="en-US" sz="2000" b="1" dirty="0"/>
              <a:t>AZ state standards emphasize informational reading comprehension and writing skills.</a:t>
            </a:r>
          </a:p>
          <a:p>
            <a:pPr marL="0" indent="0">
              <a:buNone/>
              <a:defRPr/>
            </a:pPr>
            <a:endParaRPr lang="en-US" sz="1000" b="1" dirty="0"/>
          </a:p>
          <a:p>
            <a:pPr eaLnBrk="1" hangingPunct="1">
              <a:defRPr/>
            </a:pPr>
            <a:r>
              <a:rPr lang="en-US" sz="2000" b="1" dirty="0"/>
              <a:t>Comprehension tasks require learners to identify and </a:t>
            </a:r>
            <a:r>
              <a:rPr lang="en-US" sz="2000" b="1" dirty="0">
                <a:solidFill>
                  <a:srgbClr val="FF0000"/>
                </a:solidFill>
              </a:rPr>
              <a:t>cite text evidence</a:t>
            </a:r>
            <a:r>
              <a:rPr lang="en-US" sz="2000" b="1" dirty="0"/>
              <a:t>, rather than prior knowledge or experience.</a:t>
            </a:r>
          </a:p>
          <a:p>
            <a:pPr marL="0" indent="0">
              <a:buNone/>
              <a:defRPr/>
            </a:pPr>
            <a:endParaRPr lang="en-US" sz="1050" b="1" dirty="0"/>
          </a:p>
          <a:p>
            <a:pPr eaLnBrk="1" hangingPunct="1">
              <a:defRPr/>
            </a:pPr>
            <a:r>
              <a:rPr lang="en-US" sz="2000" b="1" dirty="0"/>
              <a:t>Reading texts and content will be more complex.</a:t>
            </a:r>
          </a:p>
          <a:p>
            <a:pPr marL="0" indent="0">
              <a:buNone/>
              <a:defRPr/>
            </a:pPr>
            <a:endParaRPr lang="en-US" sz="1050" b="1" dirty="0"/>
          </a:p>
          <a:p>
            <a:pPr eaLnBrk="1" hangingPunct="1">
              <a:defRPr/>
            </a:pPr>
            <a:r>
              <a:rPr lang="en-US" sz="2000" b="1" dirty="0"/>
              <a:t>Emphasis on developing academic &amp; domain-specific vocabulary. </a:t>
            </a:r>
          </a:p>
          <a:p>
            <a:pPr marL="0" indent="0">
              <a:buNone/>
              <a:defRPr/>
            </a:pPr>
            <a:endParaRPr lang="en-US" sz="1050" b="1" dirty="0"/>
          </a:p>
          <a:p>
            <a:pPr eaLnBrk="1" hangingPunct="1">
              <a:defRPr/>
            </a:pPr>
            <a:r>
              <a:rPr lang="en-US" sz="2000" b="1" dirty="0"/>
              <a:t>Integration of writing throughout Language Arts</a:t>
            </a:r>
            <a:r>
              <a:rPr lang="en-US" sz="2000" dirty="0">
                <a:latin typeface="Comic Sans MS" pitchFamily="66" charset="0"/>
              </a:rPr>
              <a:t>		 </a:t>
            </a:r>
          </a:p>
          <a:p>
            <a:pPr eaLnBrk="1" hangingPunct="1">
              <a:lnSpc>
                <a:spcPct val="80000"/>
              </a:lnSpc>
              <a:buFontTx/>
              <a:buNone/>
              <a:defRPr/>
            </a:pPr>
            <a:r>
              <a:rPr lang="en-US" sz="2000" dirty="0">
                <a:latin typeface="Comic Sans MS" pitchFamily="66" charset="0"/>
              </a:rPr>
              <a:t>		</a:t>
            </a:r>
          </a:p>
          <a:p>
            <a:pPr eaLnBrk="1" hangingPunct="1">
              <a:lnSpc>
                <a:spcPct val="80000"/>
              </a:lnSpc>
              <a:buFontTx/>
              <a:buNone/>
              <a:defRPr/>
            </a:pPr>
            <a:endParaRPr lang="en-US" sz="2400" dirty="0">
              <a:latin typeface="Chalkboard" pitchFamily="84" charset="0"/>
            </a:endParaRPr>
          </a:p>
        </p:txBody>
      </p:sp>
      <p:pic>
        <p:nvPicPr>
          <p:cNvPr id="2" name="Picture 1">
            <a:extLst>
              <a:ext uri="{FF2B5EF4-FFF2-40B4-BE49-F238E27FC236}">
                <a16:creationId xmlns:a16="http://schemas.microsoft.com/office/drawing/2014/main" id="{E4F0C22E-2FD3-433C-8541-98DB61A13F04}"/>
              </a:ext>
            </a:extLst>
          </p:cNvPr>
          <p:cNvPicPr>
            <a:picLocks noChangeAspect="1"/>
          </p:cNvPicPr>
          <p:nvPr/>
        </p:nvPicPr>
        <p:blipFill>
          <a:blip r:embed="rId3"/>
          <a:stretch>
            <a:fillRect/>
          </a:stretch>
        </p:blipFill>
        <p:spPr>
          <a:xfrm>
            <a:off x="4781837" y="5069682"/>
            <a:ext cx="2628326" cy="1747837"/>
          </a:xfrm>
          <a:prstGeom prst="rect">
            <a:avLst/>
          </a:prstGeom>
        </p:spPr>
      </p:pic>
    </p:spTree>
  </p:cSld>
  <p:clrMapOvr>
    <a:masterClrMapping/>
  </p:clrMapOvr>
  <p:transition spd="slow">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BBC2E90-170F-4019-9627-9FD1F1368E29}"/>
              </a:ext>
            </a:extLst>
          </p:cNvPr>
          <p:cNvSpPr>
            <a:spLocks noGrp="1"/>
          </p:cNvSpPr>
          <p:nvPr>
            <p:ph type="title"/>
          </p:nvPr>
        </p:nvSpPr>
        <p:spPr>
          <a:xfrm rot="21181178">
            <a:off x="862631" y="270847"/>
            <a:ext cx="6870700" cy="685800"/>
          </a:xfrm>
        </p:spPr>
        <p:txBody>
          <a:bodyPr/>
          <a:lstStyle/>
          <a:p>
            <a:r>
              <a:rPr lang="en-US" altLang="en-US" dirty="0"/>
              <a:t>Reading</a:t>
            </a:r>
          </a:p>
        </p:txBody>
      </p:sp>
      <p:sp>
        <p:nvSpPr>
          <p:cNvPr id="32771" name="Content Placeholder 2">
            <a:extLst>
              <a:ext uri="{FF2B5EF4-FFF2-40B4-BE49-F238E27FC236}">
                <a16:creationId xmlns:a16="http://schemas.microsoft.com/office/drawing/2014/main" id="{1B3A0538-A014-4BA3-BA23-70EE711A3CE5}"/>
              </a:ext>
            </a:extLst>
          </p:cNvPr>
          <p:cNvSpPr>
            <a:spLocks noGrp="1"/>
          </p:cNvSpPr>
          <p:nvPr>
            <p:ph idx="1"/>
          </p:nvPr>
        </p:nvSpPr>
        <p:spPr>
          <a:xfrm>
            <a:off x="2405245" y="1829382"/>
            <a:ext cx="7696200" cy="4648200"/>
          </a:xfrm>
        </p:spPr>
        <p:txBody>
          <a:bodyPr/>
          <a:lstStyle/>
          <a:p>
            <a:pPr eaLnBrk="1" hangingPunct="1">
              <a:lnSpc>
                <a:spcPct val="90000"/>
              </a:lnSpc>
            </a:pPr>
            <a:r>
              <a:rPr lang="en-US" altLang="en-US" sz="2400" dirty="0">
                <a:latin typeface="Tahoma" panose="020B0604030504040204" pitchFamily="34" charset="0"/>
                <a:cs typeface="Tahoma" panose="020B0604030504040204" pitchFamily="34" charset="0"/>
              </a:rPr>
              <a:t>3</a:t>
            </a:r>
            <a:r>
              <a:rPr lang="en-US" altLang="en-US" sz="2400" baseline="30000" dirty="0">
                <a:latin typeface="Tahoma" panose="020B0604030504040204" pitchFamily="34" charset="0"/>
                <a:cs typeface="Tahoma" panose="020B0604030504040204" pitchFamily="34" charset="0"/>
              </a:rPr>
              <a:t>rd</a:t>
            </a:r>
            <a:r>
              <a:rPr lang="en-US" altLang="en-US" sz="2400" dirty="0">
                <a:latin typeface="Tahoma" panose="020B0604030504040204" pitchFamily="34" charset="0"/>
                <a:cs typeface="Tahoma" panose="020B0604030504040204" pitchFamily="34" charset="0"/>
              </a:rPr>
              <a:t> Grade HMH Into Reading Curriculum</a:t>
            </a:r>
          </a:p>
          <a:p>
            <a:pPr eaLnBrk="1" hangingPunct="1">
              <a:lnSpc>
                <a:spcPct val="90000"/>
              </a:lnSpc>
            </a:pPr>
            <a:r>
              <a:rPr lang="en-US" altLang="en-US" sz="2400" dirty="0">
                <a:latin typeface="Tahoma" panose="020B0604030504040204" pitchFamily="34" charset="0"/>
                <a:cs typeface="Tahoma" panose="020B0604030504040204" pitchFamily="34" charset="0"/>
              </a:rPr>
              <a:t>Complex informational text (50%+)</a:t>
            </a:r>
          </a:p>
          <a:p>
            <a:pPr eaLnBrk="1" hangingPunct="1">
              <a:lnSpc>
                <a:spcPct val="90000"/>
              </a:lnSpc>
            </a:pPr>
            <a:r>
              <a:rPr lang="en-US" altLang="en-US" sz="2400" dirty="0">
                <a:latin typeface="Symphony" charset="0"/>
                <a:cs typeface="Tahoma" panose="020B0604030504040204" pitchFamily="34" charset="0"/>
              </a:rPr>
              <a:t>Literature study:  Genres, authors, themes, etc. </a:t>
            </a:r>
            <a:endParaRPr lang="en-US" altLang="en-US" sz="2400" dirty="0">
              <a:latin typeface="Tahoma" panose="020B0604030504040204" pitchFamily="34" charset="0"/>
              <a:cs typeface="Tahoma" panose="020B0604030504040204" pitchFamily="34" charset="0"/>
            </a:endParaRPr>
          </a:p>
          <a:p>
            <a:pPr eaLnBrk="1" hangingPunct="1">
              <a:lnSpc>
                <a:spcPct val="90000"/>
              </a:lnSpc>
            </a:pPr>
            <a:r>
              <a:rPr lang="en-US" altLang="en-US" sz="2400" dirty="0">
                <a:latin typeface="Symphony" charset="0"/>
                <a:cs typeface="Tahoma" panose="020B0604030504040204" pitchFamily="34" charset="0"/>
              </a:rPr>
              <a:t>Reading skill exercises</a:t>
            </a:r>
            <a:endParaRPr lang="en-US" altLang="en-US" sz="2400" dirty="0">
              <a:latin typeface="Tahoma" panose="020B0604030504040204" pitchFamily="34" charset="0"/>
              <a:cs typeface="Tahoma" panose="020B0604030504040204" pitchFamily="34" charset="0"/>
            </a:endParaRPr>
          </a:p>
          <a:p>
            <a:pPr eaLnBrk="1" hangingPunct="1">
              <a:lnSpc>
                <a:spcPct val="90000"/>
              </a:lnSpc>
            </a:pPr>
            <a:r>
              <a:rPr lang="en-US" altLang="en-US" sz="2400" dirty="0">
                <a:latin typeface="Symphony" charset="0"/>
                <a:cs typeface="Tahoma" panose="020B0604030504040204" pitchFamily="34" charset="0"/>
              </a:rPr>
              <a:t>Vocabulary study &amp; tests</a:t>
            </a:r>
            <a:endParaRPr lang="en-US" altLang="en-US" sz="2400" dirty="0">
              <a:latin typeface="Tahoma" panose="020B0604030504040204" pitchFamily="34" charset="0"/>
              <a:cs typeface="Tahoma" panose="020B0604030504040204" pitchFamily="34" charset="0"/>
            </a:endParaRPr>
          </a:p>
          <a:p>
            <a:pPr eaLnBrk="1" hangingPunct="1">
              <a:lnSpc>
                <a:spcPct val="90000"/>
              </a:lnSpc>
            </a:pPr>
            <a:r>
              <a:rPr lang="en-US" altLang="en-US" sz="2400" dirty="0">
                <a:latin typeface="Symphony" charset="0"/>
                <a:cs typeface="Tahoma" panose="020B0604030504040204" pitchFamily="34" charset="0"/>
              </a:rPr>
              <a:t>Oral reading to develop fluency</a:t>
            </a:r>
            <a:endParaRPr lang="en-US" altLang="en-US" sz="2400" dirty="0">
              <a:latin typeface="Tahoma" panose="020B0604030504040204" pitchFamily="34" charset="0"/>
              <a:cs typeface="Tahoma" panose="020B0604030504040204" pitchFamily="34" charset="0"/>
            </a:endParaRPr>
          </a:p>
          <a:p>
            <a:pPr eaLnBrk="1" hangingPunct="1">
              <a:lnSpc>
                <a:spcPct val="90000"/>
              </a:lnSpc>
            </a:pPr>
            <a:r>
              <a:rPr lang="en-US" altLang="en-US" sz="2400" dirty="0">
                <a:latin typeface="Symphony" charset="0"/>
                <a:cs typeface="Tahoma" panose="020B0604030504040204" pitchFamily="34" charset="0"/>
              </a:rPr>
              <a:t>Sustained silent reading (D.E.A.R)</a:t>
            </a:r>
            <a:endParaRPr lang="en-US" altLang="en-US" sz="2400" dirty="0">
              <a:latin typeface="Tahoma" panose="020B0604030504040204" pitchFamily="34" charset="0"/>
              <a:cs typeface="Tahoma" panose="020B0604030504040204" pitchFamily="34" charset="0"/>
            </a:endParaRPr>
          </a:p>
          <a:p>
            <a:pPr eaLnBrk="1" hangingPunct="1">
              <a:lnSpc>
                <a:spcPct val="90000"/>
              </a:lnSpc>
            </a:pPr>
            <a:r>
              <a:rPr lang="en-US" altLang="en-US" sz="2400" dirty="0">
                <a:latin typeface="Symphony" charset="0"/>
                <a:cs typeface="Tahoma" panose="020B0604030504040204" pitchFamily="34" charset="0"/>
              </a:rPr>
              <a:t>Literature read-aloud</a:t>
            </a:r>
            <a:endParaRPr lang="en-US" altLang="en-US" sz="2400" dirty="0">
              <a:latin typeface="Tahoma" panose="020B0604030504040204" pitchFamily="34" charset="0"/>
              <a:cs typeface="Tahoma" panose="020B0604030504040204" pitchFamily="34" charset="0"/>
            </a:endParaRPr>
          </a:p>
          <a:p>
            <a:pPr eaLnBrk="1" hangingPunct="1">
              <a:lnSpc>
                <a:spcPct val="90000"/>
              </a:lnSpc>
            </a:pPr>
            <a:r>
              <a:rPr lang="en-US" altLang="en-US" sz="2400" dirty="0">
                <a:latin typeface="Symphony" charset="0"/>
                <a:cs typeface="Tahoma" panose="020B0604030504040204" pitchFamily="34" charset="0"/>
              </a:rPr>
              <a:t>Book quizzes, lesson tests, unit tests </a:t>
            </a:r>
          </a:p>
          <a:p>
            <a:pPr eaLnBrk="1" hangingPunct="1">
              <a:lnSpc>
                <a:spcPct val="90000"/>
              </a:lnSpc>
            </a:pPr>
            <a:r>
              <a:rPr lang="en-US" altLang="en-US" sz="2400" dirty="0">
                <a:latin typeface="Symphony" charset="0"/>
                <a:cs typeface="Tahoma" panose="020B0604030504040204" pitchFamily="34" charset="0"/>
              </a:rPr>
              <a:t>Comprehension tests</a:t>
            </a:r>
          </a:p>
          <a:p>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A970D42-886E-4F32-9EA3-A5EB1854EFD3}"/>
              </a:ext>
            </a:extLst>
          </p:cNvPr>
          <p:cNvSpPr>
            <a:spLocks noGrp="1" noChangeArrowheads="1"/>
          </p:cNvSpPr>
          <p:nvPr>
            <p:ph type="title"/>
          </p:nvPr>
        </p:nvSpPr>
        <p:spPr>
          <a:xfrm>
            <a:off x="2209800" y="152400"/>
            <a:ext cx="6870700" cy="762000"/>
          </a:xfrm>
        </p:spPr>
        <p:txBody>
          <a:bodyPr/>
          <a:lstStyle/>
          <a:p>
            <a:pPr eaLnBrk="1" hangingPunct="1"/>
            <a:r>
              <a:rPr lang="en-US" altLang="en-US">
                <a:latin typeface="Comic Sans MS" panose="030F0702030302020204" pitchFamily="66" charset="0"/>
              </a:rPr>
              <a:t>Writing</a:t>
            </a:r>
          </a:p>
        </p:txBody>
      </p:sp>
      <p:sp>
        <p:nvSpPr>
          <p:cNvPr id="12291" name="Rectangle 3">
            <a:extLst>
              <a:ext uri="{FF2B5EF4-FFF2-40B4-BE49-F238E27FC236}">
                <a16:creationId xmlns:a16="http://schemas.microsoft.com/office/drawing/2014/main" id="{EE805DA5-2F44-4484-9987-75BBD702F0A6}"/>
              </a:ext>
            </a:extLst>
          </p:cNvPr>
          <p:cNvSpPr>
            <a:spLocks noGrp="1" noChangeArrowheads="1"/>
          </p:cNvSpPr>
          <p:nvPr>
            <p:ph type="body" sz="half" idx="1"/>
          </p:nvPr>
        </p:nvSpPr>
        <p:spPr>
          <a:xfrm>
            <a:off x="1618129" y="914400"/>
            <a:ext cx="8382000" cy="4724400"/>
          </a:xfrm>
        </p:spPr>
        <p:txBody>
          <a:bodyPr/>
          <a:lstStyle/>
          <a:p>
            <a:pPr>
              <a:buFont typeface="Wingdings" charset="0"/>
              <a:buBlip>
                <a:blip r:embed="rId3"/>
              </a:buBlip>
              <a:defRPr/>
            </a:pPr>
            <a:r>
              <a:rPr lang="en-US" sz="2000" b="1" dirty="0"/>
              <a:t>Drawing evidence</a:t>
            </a:r>
            <a:r>
              <a:rPr lang="en-US" sz="2000" dirty="0"/>
              <a:t> from literary and informational texts to support analysis, reflection, and research</a:t>
            </a:r>
          </a:p>
          <a:p>
            <a:pPr>
              <a:buFont typeface="Wingdings" charset="0"/>
              <a:buBlip>
                <a:blip r:embed="rId3"/>
              </a:buBlip>
              <a:defRPr/>
            </a:pPr>
            <a:r>
              <a:rPr lang="en-US" sz="2000" b="1" dirty="0"/>
              <a:t>Writing opinion pieces </a:t>
            </a:r>
            <a:r>
              <a:rPr lang="en-US" sz="2000" dirty="0"/>
              <a:t>on topics or texts supporting a point of view with reasons supported by facts/evidence and details</a:t>
            </a:r>
          </a:p>
          <a:p>
            <a:pPr>
              <a:buFont typeface="Wingdings" charset="0"/>
              <a:buBlip>
                <a:blip r:embed="rId3"/>
              </a:buBlip>
              <a:defRPr/>
            </a:pPr>
            <a:r>
              <a:rPr lang="en-US" sz="2000" b="1" dirty="0"/>
              <a:t>Writing to inform or explain</a:t>
            </a:r>
            <a:r>
              <a:rPr lang="en-US" sz="2000" dirty="0"/>
              <a:t>, using precise language and developing the topic using various methods (e.g., facts, definitions, quotations)</a:t>
            </a:r>
          </a:p>
          <a:p>
            <a:pPr>
              <a:buFont typeface="Wingdings" charset="0"/>
              <a:buBlip>
                <a:blip r:embed="rId3"/>
              </a:buBlip>
              <a:defRPr/>
            </a:pPr>
            <a:r>
              <a:rPr lang="en-US" sz="2000" b="1" dirty="0"/>
              <a:t>Writing narratives </a:t>
            </a:r>
            <a:r>
              <a:rPr lang="en-US" sz="2000" dirty="0"/>
              <a:t>for real or imagined experiences or events using details that precisely convey experiences and events</a:t>
            </a:r>
          </a:p>
          <a:p>
            <a:pPr>
              <a:buFont typeface="Wingdings" charset="0"/>
              <a:buBlip>
                <a:blip r:embed="rId3"/>
              </a:buBlip>
              <a:defRPr/>
            </a:pPr>
            <a:r>
              <a:rPr lang="en-US" sz="2000" dirty="0"/>
              <a:t>Using a </a:t>
            </a:r>
            <a:r>
              <a:rPr lang="en-US" sz="2000" b="1" dirty="0"/>
              <a:t>Writing Process </a:t>
            </a:r>
            <a:r>
              <a:rPr lang="en-US" sz="2000" dirty="0"/>
              <a:t>that includes planning, revising, and editing</a:t>
            </a:r>
          </a:p>
          <a:p>
            <a:pPr>
              <a:buFont typeface="Wingdings" charset="0"/>
              <a:buBlip>
                <a:blip r:embed="rId3"/>
              </a:buBlip>
              <a:defRPr/>
            </a:pPr>
            <a:r>
              <a:rPr lang="en-US" sz="2000" b="1" dirty="0"/>
              <a:t>Conducting short research projects </a:t>
            </a:r>
            <a:r>
              <a:rPr lang="en-US" sz="2000" dirty="0"/>
              <a:t>using print and digital sources to build knowledge</a:t>
            </a:r>
          </a:p>
          <a:p>
            <a:pPr>
              <a:buFont typeface="Wingdings" charset="0"/>
              <a:buBlip>
                <a:blip r:embed="rId3"/>
              </a:buBlip>
              <a:defRPr/>
            </a:pPr>
            <a:r>
              <a:rPr lang="en-US" sz="2000" b="1" dirty="0"/>
              <a:t>Thinking Maps </a:t>
            </a:r>
            <a:r>
              <a:rPr lang="en-US" sz="2000" dirty="0"/>
              <a:t>for planning</a:t>
            </a:r>
          </a:p>
          <a:p>
            <a:pPr>
              <a:buFont typeface="Wingdings" charset="0"/>
              <a:buBlip>
                <a:blip r:embed="rId3"/>
              </a:buBlip>
              <a:defRPr/>
            </a:pPr>
            <a:r>
              <a:rPr lang="en-US" sz="2000" b="1" dirty="0"/>
              <a:t>Conventions</a:t>
            </a:r>
            <a:r>
              <a:rPr lang="en-US" sz="2000" dirty="0"/>
              <a:t> – Capitalization, punctuation, spelling, organization</a:t>
            </a:r>
          </a:p>
          <a:p>
            <a:pPr marL="0" indent="0">
              <a:buNone/>
              <a:defRPr/>
            </a:pPr>
            <a:endParaRPr lang="en-US" sz="2000" dirty="0"/>
          </a:p>
        </p:txBody>
      </p:sp>
      <p:pic>
        <p:nvPicPr>
          <p:cNvPr id="2" name="Picture 1">
            <a:extLst>
              <a:ext uri="{FF2B5EF4-FFF2-40B4-BE49-F238E27FC236}">
                <a16:creationId xmlns:a16="http://schemas.microsoft.com/office/drawing/2014/main" id="{981ED3BA-68C1-473B-94C2-E648B638DDEF}"/>
              </a:ext>
            </a:extLst>
          </p:cNvPr>
          <p:cNvPicPr>
            <a:picLocks noChangeAspect="1"/>
          </p:cNvPicPr>
          <p:nvPr/>
        </p:nvPicPr>
        <p:blipFill>
          <a:blip r:embed="rId4"/>
          <a:stretch>
            <a:fillRect/>
          </a:stretch>
        </p:blipFill>
        <p:spPr>
          <a:xfrm>
            <a:off x="9080500" y="4364121"/>
            <a:ext cx="2600324" cy="1786124"/>
          </a:xfrm>
          <a:prstGeom prst="rect">
            <a:avLst/>
          </a:prstGeom>
        </p:spPr>
      </p:pic>
      <p:pic>
        <p:nvPicPr>
          <p:cNvPr id="3" name="Picture 2">
            <a:extLst>
              <a:ext uri="{FF2B5EF4-FFF2-40B4-BE49-F238E27FC236}">
                <a16:creationId xmlns:a16="http://schemas.microsoft.com/office/drawing/2014/main" id="{40F55832-37CD-4045-938A-C45058C98CE1}"/>
              </a:ext>
            </a:extLst>
          </p:cNvPr>
          <p:cNvPicPr>
            <a:picLocks noChangeAspect="1"/>
          </p:cNvPicPr>
          <p:nvPr/>
        </p:nvPicPr>
        <p:blipFill>
          <a:blip r:embed="rId5"/>
          <a:stretch>
            <a:fillRect/>
          </a:stretch>
        </p:blipFill>
        <p:spPr>
          <a:xfrm>
            <a:off x="9951164" y="1425845"/>
            <a:ext cx="2214304" cy="1301858"/>
          </a:xfrm>
          <a:prstGeom prst="rect">
            <a:avLst/>
          </a:prstGeom>
        </p:spPr>
      </p:pic>
    </p:spTree>
  </p:cSld>
  <p:clrMapOvr>
    <a:masterClrMapping/>
  </p:clrMapOvr>
  <p:transition spd="slow">
    <p:blinds dir="vert"/>
  </p:transition>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2.xml><?xml version="1.0" encoding="utf-8"?>
<ds:datastoreItem xmlns:ds="http://schemas.openxmlformats.org/officeDocument/2006/customXml" ds:itemID="{BEF6C8FF-3D90-457B-9108-406F928CD7CB}">
  <ds:schemaRefs>
    <ds:schemaRef ds:uri="http://purl.org/dc/terms/"/>
    <ds:schemaRef ds:uri="http://purl.org/dc/elements/1.1/"/>
    <ds:schemaRef ds:uri="http://www.w3.org/XML/1998/namespace"/>
    <ds:schemaRef ds:uri="16c05727-aa75-4e4a-9b5f-8a80a1165891"/>
    <ds:schemaRef ds:uri="71af3243-3dd4-4a8d-8c0d-dd76da1f02a5"/>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1158</Words>
  <Application>Microsoft Office PowerPoint</Application>
  <PresentationFormat>Widescreen</PresentationFormat>
  <Paragraphs>166</Paragraphs>
  <Slides>23</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Calibri Light</vt:lpstr>
      <vt:lpstr>Chalkboard</vt:lpstr>
      <vt:lpstr>Comic Sans MS</vt:lpstr>
      <vt:lpstr>Franklin Gothic Book</vt:lpstr>
      <vt:lpstr>Symphony</vt:lpstr>
      <vt:lpstr>Tahoma</vt:lpstr>
      <vt:lpstr>Wingdings</vt:lpstr>
      <vt:lpstr>Office Theme</vt:lpstr>
      <vt:lpstr> Welcome to  Mrs. Sears’ Class</vt:lpstr>
      <vt:lpstr>Mrs. Sears</vt:lpstr>
      <vt:lpstr>Mrs. Sears’ Family</vt:lpstr>
      <vt:lpstr>General School Info</vt:lpstr>
      <vt:lpstr>Lunch</vt:lpstr>
      <vt:lpstr>Curriculum Overview</vt:lpstr>
      <vt:lpstr>ELA- English Language Arts</vt:lpstr>
      <vt:lpstr>Reading</vt:lpstr>
      <vt:lpstr>Writing</vt:lpstr>
      <vt:lpstr>Language</vt:lpstr>
      <vt:lpstr>Mathematics</vt:lpstr>
      <vt:lpstr>Social Science </vt:lpstr>
      <vt:lpstr>Speaking and Listening</vt:lpstr>
      <vt:lpstr>Grades</vt:lpstr>
      <vt:lpstr>Character Education</vt:lpstr>
      <vt:lpstr>Pride in the P.A.C.K.</vt:lpstr>
      <vt:lpstr>Homework</vt:lpstr>
      <vt:lpstr>Odds and Ends</vt:lpstr>
      <vt:lpstr>Star of the Week</vt:lpstr>
      <vt:lpstr>Snacks</vt:lpstr>
      <vt:lpstr>Friday is Spirit Day!</vt:lpstr>
      <vt:lpstr>Field Trip Information</vt:lpstr>
      <vt:lpstr>Need to Reach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2019-07-28T23:33:47Z</dcterms:created>
  <dcterms:modified xsi:type="dcterms:W3CDTF">2023-07-13T14:55:03Z</dcterms:modified>
</cp:coreProperties>
</file>